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s/slide73.xml" ContentType="application/vnd.openxmlformats-officedocument.presentationml.slid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40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72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39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53.xml" ContentType="application/vnd.openxmlformats-officedocument.presentationml.slide+xml"/>
  <Override PartName="/ppt/slides/slide60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67.xml" ContentType="application/vnd.openxmlformats-officedocument.presentationml.slide+xml"/>
  <Override PartName="/ppt/slides/slide59.xml" ContentType="application/vnd.openxmlformats-officedocument.presentationml.slide+xml"/>
  <Override PartName="/ppt/slides/slide65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6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4.xml" ContentType="application/vnd.openxmlformats-officedocument.themeOverride+xml"/>
  <Override PartName="/ppt/theme/themeOverride3.xml" ContentType="application/vnd.openxmlformats-officedocument.themeOverride+xml"/>
  <Override PartName="/ppt/theme/themeOverride2.xml" ContentType="application/vnd.openxmlformats-officedocument.themeOverride+xml"/>
  <Override PartName="/ppt/theme/themeOverride1.xml" ContentType="application/vnd.openxmlformats-officedocument.themeOverride+xml"/>
  <Override PartName="/ppt/theme/theme4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  <p:sldMasterId id="2147483712" r:id="rId3"/>
    <p:sldMasterId id="2147483795" r:id="rId4"/>
  </p:sldMasterIdLst>
  <p:sldIdLst>
    <p:sldId id="256" r:id="rId5"/>
    <p:sldId id="257" r:id="rId6"/>
    <p:sldId id="263" r:id="rId7"/>
    <p:sldId id="264" r:id="rId8"/>
    <p:sldId id="265" r:id="rId9"/>
    <p:sldId id="262" r:id="rId10"/>
    <p:sldId id="266" r:id="rId11"/>
    <p:sldId id="267" r:id="rId12"/>
    <p:sldId id="387" r:id="rId13"/>
    <p:sldId id="268" r:id="rId14"/>
    <p:sldId id="425" r:id="rId15"/>
    <p:sldId id="270" r:id="rId16"/>
    <p:sldId id="426" r:id="rId17"/>
    <p:sldId id="427" r:id="rId18"/>
    <p:sldId id="275" r:id="rId19"/>
    <p:sldId id="318" r:id="rId20"/>
    <p:sldId id="408" r:id="rId21"/>
    <p:sldId id="409" r:id="rId22"/>
    <p:sldId id="407" r:id="rId23"/>
    <p:sldId id="410" r:id="rId24"/>
    <p:sldId id="271" r:id="rId25"/>
    <p:sldId id="279" r:id="rId26"/>
    <p:sldId id="398" r:id="rId27"/>
    <p:sldId id="399" r:id="rId28"/>
    <p:sldId id="280" r:id="rId29"/>
    <p:sldId id="278" r:id="rId30"/>
    <p:sldId id="298" r:id="rId31"/>
    <p:sldId id="284" r:id="rId32"/>
    <p:sldId id="285" r:id="rId33"/>
    <p:sldId id="286" r:id="rId34"/>
    <p:sldId id="299" r:id="rId35"/>
    <p:sldId id="281" r:id="rId36"/>
    <p:sldId id="282" r:id="rId37"/>
    <p:sldId id="283" r:id="rId38"/>
    <p:sldId id="300" r:id="rId39"/>
    <p:sldId id="301" r:id="rId40"/>
    <p:sldId id="289" r:id="rId41"/>
    <p:sldId id="290" r:id="rId42"/>
    <p:sldId id="423" r:id="rId43"/>
    <p:sldId id="424" r:id="rId44"/>
    <p:sldId id="291" r:id="rId45"/>
    <p:sldId id="292" r:id="rId46"/>
    <p:sldId id="386" r:id="rId47"/>
    <p:sldId id="411" r:id="rId48"/>
    <p:sldId id="294" r:id="rId49"/>
    <p:sldId id="295" r:id="rId50"/>
    <p:sldId id="296" r:id="rId51"/>
    <p:sldId id="297" r:id="rId52"/>
    <p:sldId id="412" r:id="rId53"/>
    <p:sldId id="401" r:id="rId54"/>
    <p:sldId id="310" r:id="rId55"/>
    <p:sldId id="383" r:id="rId56"/>
    <p:sldId id="303" r:id="rId57"/>
    <p:sldId id="414" r:id="rId58"/>
    <p:sldId id="415" r:id="rId59"/>
    <p:sldId id="416" r:id="rId60"/>
    <p:sldId id="418" r:id="rId61"/>
    <p:sldId id="417" r:id="rId62"/>
    <p:sldId id="304" r:id="rId63"/>
    <p:sldId id="413" r:id="rId64"/>
    <p:sldId id="389" r:id="rId65"/>
    <p:sldId id="400" r:id="rId66"/>
    <p:sldId id="307" r:id="rId67"/>
    <p:sldId id="419" r:id="rId68"/>
    <p:sldId id="308" r:id="rId69"/>
    <p:sldId id="420" r:id="rId70"/>
    <p:sldId id="402" r:id="rId71"/>
    <p:sldId id="311" r:id="rId72"/>
    <p:sldId id="421" r:id="rId73"/>
    <p:sldId id="312" r:id="rId74"/>
    <p:sldId id="422" r:id="rId75"/>
    <p:sldId id="320" r:id="rId76"/>
    <p:sldId id="321" r:id="rId7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45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customXml" Target="../customXml/item3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customXml" Target="../customXml/item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2020/12/27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2020/12/27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2020/12/27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84FB9F-21E8-4BB3-A8B6-D4CC9AA7DB37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951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" name="群組 15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手繪多邊形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black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7" name="手繪多邊形 18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7 w 5760"/>
                <a:gd name="T3" fmla="*/ 0 h 528"/>
                <a:gd name="T4" fmla="*/ 2147483647 w 5760"/>
                <a:gd name="T5" fmla="*/ 2147483647 h 528"/>
                <a:gd name="T6" fmla="*/ 2147483647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mtClean="0">
                <a:solidFill>
                  <a:prstClr val="black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8" name="手繪多邊形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" name="直線接點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11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 altLang="zh-TW">
              <a:solidFill>
                <a:srgbClr val="D16349">
                  <a:tint val="20000"/>
                </a:srgbClr>
              </a:solidFill>
            </a:endParaRPr>
          </a:p>
        </p:txBody>
      </p:sp>
      <p:sp>
        <p:nvSpPr>
          <p:cNvPr id="13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DE44B10B-755E-480A-B755-D6E86891C77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01954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25F12-1AC1-4108-A11F-52FF74084A79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617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＞形箭號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＞形箭號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75B3345-718E-4703-8451-483BE7A01FD0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141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25F77BE-EEDD-4602-A8F0-3342836E584E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844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F5AE356-78CD-443C-A193-5A6E943D600A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689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B28E8A5-4512-446A-8E4D-B743867D347D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491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3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4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3DE8DD-6D42-4C7D-83AC-2DEFF821A798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8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2020/12/27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AEB2587-676C-4A14-83E1-95DB3489D47B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940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手繪多邊形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" name="手繪多邊形 15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2147483647 h 588"/>
              <a:gd name="T6" fmla="*/ 2147483647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mtClean="0">
              <a:solidFill>
                <a:prstClr val="white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7" name="直角三角形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＞形箭號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＞形箭號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1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12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13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1107DB97-1526-425A-9CBD-BB842ECF6482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83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4EDA8-26A3-4FBA-B53E-3E50E5584186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317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61EB34-3E9C-4D7E-8501-DE2EF7496C14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5599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8E183C-3273-49DC-BCD2-11E2DA03DA98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138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2F5BFB-70C9-4920-BC8B-3982844038E8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9414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593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34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1936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6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2020/12/27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2894" y="1812927"/>
            <a:ext cx="314782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2066" y="1812927"/>
            <a:ext cx="31424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6650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0647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0416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2289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718762" y="993075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106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8140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117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3883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910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3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2020/12/27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1540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2894" y="1812927"/>
            <a:ext cx="314782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2066" y="1812927"/>
            <a:ext cx="31424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0581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5229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3232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895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718762" y="993075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992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8969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5271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84FB9F-21E8-4BB3-A8B6-D4CC9AA7DB37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363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2894" y="1812927"/>
            <a:ext cx="314782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2066" y="1812927"/>
            <a:ext cx="31424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2020/12/27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2020/12/27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2020/12/27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2020/12/27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B623-1722-4172-A9C3-62293B19B08A}" type="datetimeFigureOut">
              <a:rPr lang="zh-TW" altLang="en-US" smtClean="0"/>
              <a:t>2020/12/27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718762" y="993075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-9" y="-16"/>
            <a:ext cx="9252346" cy="6858038"/>
            <a:chOff x="-9" y="-16"/>
            <a:chExt cx="9252346" cy="6858038"/>
          </a:xfrm>
        </p:grpSpPr>
        <p:grpSp>
          <p:nvGrpSpPr>
            <p:cNvPr id="136" name="Group 638"/>
            <p:cNvGrpSpPr/>
            <p:nvPr/>
          </p:nvGrpSpPr>
          <p:grpSpPr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224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6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7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8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9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7" name="Group 669"/>
            <p:cNvGrpSpPr/>
            <p:nvPr/>
          </p:nvGrpSpPr>
          <p:grpSpPr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79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0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065" y="3702660"/>
                <a:ext cx="879" cy="17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2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3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4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5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6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7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8" name="Group 715"/>
            <p:cNvGrpSpPr/>
            <p:nvPr/>
          </p:nvGrpSpPr>
          <p:grpSpPr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139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1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2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3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4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5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6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92BB623-1722-4172-A9C3-62293B19B08A}" type="datetimeFigureOut">
              <a:rPr lang="zh-TW" altLang="en-US" smtClean="0"/>
              <a:t>2020/12/27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FF685CA-8EE5-420D-ADF7-1D5819A601C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94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手繪多邊形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027" name="手繪多邊形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2147483647 h 588"/>
              <a:gd name="T6" fmla="*/ 2147483647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mtClean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5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033" name="文字版面配置區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 smtClean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E81195-8BA7-4772-920E-608A57062037}" type="slidenum">
              <a:rPr lang="en-US" altLang="zh-TW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909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-9" y="-16"/>
            <a:ext cx="9252346" cy="6858038"/>
            <a:chOff x="-9" y="-16"/>
            <a:chExt cx="9252346" cy="6858038"/>
          </a:xfrm>
        </p:grpSpPr>
        <p:grpSp>
          <p:nvGrpSpPr>
            <p:cNvPr id="136" name="Group 638"/>
            <p:cNvGrpSpPr/>
            <p:nvPr/>
          </p:nvGrpSpPr>
          <p:grpSpPr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224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5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6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7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8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9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37" name="Group 669"/>
            <p:cNvGrpSpPr/>
            <p:nvPr/>
          </p:nvGrpSpPr>
          <p:grpSpPr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79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0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065" y="3702660"/>
                <a:ext cx="879" cy="17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82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3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4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5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6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7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38" name="Group 715"/>
            <p:cNvGrpSpPr/>
            <p:nvPr/>
          </p:nvGrpSpPr>
          <p:grpSpPr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139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0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1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2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3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4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5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6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2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-9" y="-16"/>
            <a:ext cx="9252346" cy="6858038"/>
            <a:chOff x="-9" y="-16"/>
            <a:chExt cx="9252346" cy="6858038"/>
          </a:xfrm>
        </p:grpSpPr>
        <p:grpSp>
          <p:nvGrpSpPr>
            <p:cNvPr id="136" name="Group 638"/>
            <p:cNvGrpSpPr/>
            <p:nvPr/>
          </p:nvGrpSpPr>
          <p:grpSpPr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224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5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6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7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8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9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37" name="Group 669"/>
            <p:cNvGrpSpPr/>
            <p:nvPr/>
          </p:nvGrpSpPr>
          <p:grpSpPr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79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0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065" y="3702660"/>
                <a:ext cx="879" cy="17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82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3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4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5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6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7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38" name="Group 715"/>
            <p:cNvGrpSpPr/>
            <p:nvPr/>
          </p:nvGrpSpPr>
          <p:grpSpPr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139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0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1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2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3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4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5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6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200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92BB623-1722-4172-A9C3-62293B19B08A}" type="datetimeFigureOut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2020/12/27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FF685CA-8EE5-420D-ADF7-1D5819A601C8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65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1EelRMLtflA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jRBgHTpquc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okgo.tw/photo/view.html?qid=1104&amp;p=16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L1NEDxpriw" TargetMode="External"/><Relationship Id="rId2" Type="http://schemas.openxmlformats.org/officeDocument/2006/relationships/hyperlink" Target="https://www.youtube.com/watch?v=eKsy0nwDCJk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kon0yCiENk&amp;index=4&amp;list=PLKBZf7vFsPLRq_ez6o83pLCnkIRRKJxg_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s://www.youtube.com/watch?v=AnCPFakSQuo&amp;list=PLyYu_Zcd-rbWshBMGCcJLj1MVqvRr5QTf" TargetMode="Externa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jpeg"/><Relationship Id="rId7" Type="http://schemas.openxmlformats.org/officeDocument/2006/relationships/image" Target="../media/image67.jpeg"/><Relationship Id="rId2" Type="http://schemas.openxmlformats.org/officeDocument/2006/relationships/hyperlink" Target="http://www.google.com.tw/url?sa=i&amp;rct=j&amp;q=&amp;esrc=s&amp;source=images&amp;cd=&amp;cad=rja&amp;uact=8&amp;ved=0CAcQjRw&amp;url=http://digitalarchives.tw/Exhibition/3664/3.html&amp;ei=hwBcVYyGHoqS8QXVj4DoAQ&amp;psig=AFQjCNE1DnS6WCUbGDFtB30tRkac37BnZw&amp;ust=143217913342805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google.com.tw/url?sa=i&amp;rct=j&amp;q=&amp;esrc=s&amp;source=images&amp;cd=&amp;cad=rja&amp;uact=8&amp;ved=0CAcQjRw&amp;url=http://tamsuitour.pixnet.net/&amp;ei=4wBcVbKRE4eK8QWIlYCAAw&amp;psig=AFQjCNE1DnS6WCUbGDFtB30tRkac37BnZw&amp;ust=1432179133428054" TargetMode="External"/><Relationship Id="rId5" Type="http://schemas.openxmlformats.org/officeDocument/2006/relationships/image" Target="../media/image66.jpeg"/><Relationship Id="rId4" Type="http://schemas.openxmlformats.org/officeDocument/2006/relationships/hyperlink" Target="http://www.google.com.tw/url?sa=i&amp;rct=j&amp;q=&amp;esrc=s&amp;source=images&amp;cd=&amp;cad=rja&amp;uact=8&amp;ved=0CAcQjRw&amp;url=http://blog.udn.com/article/article_print.jsp?uid%3Dvincent1070%26f_ART_ID%3D2417140&amp;ei=4wBcVbKRE4eK8QWIlYCAAw&amp;psig=AFQjCNE1DnS6WCUbGDFtB30tRkac37BnZw&amp;ust=1432179133428054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youtube.com/watch?v=gn3tXlqxPP8" TargetMode="External"/><Relationship Id="rId4" Type="http://schemas.openxmlformats.org/officeDocument/2006/relationships/hyperlink" Target="http://www.youtube.com/watch?v=Tk1JCOHBQ7s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ZXyRsbkLz0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hyperlink" Target="http://photo.pchome.com.tw/a7669/125552016270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ZXyRsbkLz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1600" y="1556792"/>
            <a:ext cx="7117180" cy="1470025"/>
          </a:xfr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accent5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zh-TW" altLang="en-US" sz="4400" b="1" dirty="0" smtClean="0">
                <a:ln w="12700">
                  <a:solidFill>
                    <a:schemeClr val="accent2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臺灣開發史</a:t>
            </a:r>
            <a:endParaRPr lang="zh-TW" altLang="en-US" sz="4400" b="1" dirty="0">
              <a:ln w="12700">
                <a:solidFill>
                  <a:schemeClr val="accent2"/>
                </a:solidFill>
                <a:prstDash val="solid"/>
              </a:ln>
              <a:solidFill>
                <a:schemeClr val="accent3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0" y="3356992"/>
            <a:ext cx="9144000" cy="3501008"/>
          </a:xfrm>
        </p:spPr>
        <p:txBody>
          <a:bodyPr>
            <a:normAutofit/>
          </a:bodyPr>
          <a:lstStyle/>
          <a:p>
            <a:r>
              <a:rPr lang="zh-TW" altLang="en-US" sz="3500" b="1" dirty="0" smtClean="0">
                <a:solidFill>
                  <a:srgbClr val="FF0000"/>
                </a:solidFill>
                <a:latin typeface="+mn-ea"/>
              </a:rPr>
              <a:t>第</a:t>
            </a:r>
            <a:r>
              <a:rPr lang="en-US" altLang="zh-TW" sz="3500" b="1" smtClean="0">
                <a:solidFill>
                  <a:srgbClr val="FF0000"/>
                </a:solidFill>
                <a:latin typeface="+mn-ea"/>
              </a:rPr>
              <a:t>10</a:t>
            </a:r>
            <a:r>
              <a:rPr lang="zh-TW" altLang="en-US" sz="3500" b="1" smtClean="0">
                <a:solidFill>
                  <a:srgbClr val="FF0000"/>
                </a:solidFill>
                <a:latin typeface="+mn-ea"/>
              </a:rPr>
              <a:t>單元    </a:t>
            </a:r>
            <a:r>
              <a:rPr lang="zh-TW" altLang="en-US" sz="3500" b="1" dirty="0" smtClean="0">
                <a:solidFill>
                  <a:srgbClr val="FF0000"/>
                </a:solidFill>
                <a:latin typeface="+mn-ea"/>
              </a:rPr>
              <a:t>開港通商與建省</a:t>
            </a:r>
            <a:endParaRPr lang="en-US" altLang="zh-TW" sz="35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zh-TW" sz="3000" b="1" dirty="0" smtClean="0">
                <a:solidFill>
                  <a:schemeClr val="tx1"/>
                </a:solidFill>
                <a:latin typeface="+mn-ea"/>
              </a:rPr>
              <a:t>1.</a:t>
            </a:r>
            <a:r>
              <a:rPr lang="zh-TW" altLang="en-US" sz="3000" b="1" dirty="0" smtClean="0">
                <a:solidFill>
                  <a:schemeClr val="tx1"/>
                </a:solidFill>
                <a:latin typeface="+mn-ea"/>
              </a:rPr>
              <a:t>大船入港</a:t>
            </a:r>
            <a:endParaRPr lang="en-US" altLang="zh-TW" sz="30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TW" sz="3000" b="1" dirty="0" smtClean="0">
                <a:solidFill>
                  <a:schemeClr val="tx1"/>
                </a:solidFill>
                <a:latin typeface="+mn-ea"/>
              </a:rPr>
              <a:t>2.</a:t>
            </a:r>
            <a:r>
              <a:rPr lang="zh-TW" altLang="en-US" sz="3000" b="1" dirty="0" smtClean="0">
                <a:solidFill>
                  <a:schemeClr val="tx1"/>
                </a:solidFill>
                <a:latin typeface="+mn-ea"/>
              </a:rPr>
              <a:t>開港後的台灣三寶</a:t>
            </a:r>
            <a:endParaRPr lang="en-US" altLang="zh-TW" sz="30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TW" sz="3000" b="1" dirty="0" smtClean="0">
                <a:solidFill>
                  <a:schemeClr val="tx1"/>
                </a:solidFill>
                <a:latin typeface="+mn-ea"/>
              </a:rPr>
              <a:t>3.</a:t>
            </a:r>
            <a:r>
              <a:rPr lang="zh-TW" altLang="en-US" sz="3000" b="1" dirty="0" smtClean="0">
                <a:solidFill>
                  <a:schemeClr val="tx1"/>
                </a:solidFill>
                <a:latin typeface="+mn-ea"/>
              </a:rPr>
              <a:t>西洋文化的傳入</a:t>
            </a:r>
            <a:endParaRPr lang="en-US" altLang="zh-TW" sz="30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627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臺灣茶之父</a:t>
            </a:r>
            <a:r>
              <a:rPr lang="en-US" altLang="zh-TW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</a:t>
            </a:r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約翰．都德</a:t>
            </a:r>
            <a:endParaRPr lang="zh-TW" altLang="en-US" sz="4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772816"/>
            <a:ext cx="9144000" cy="5085184"/>
          </a:xfrm>
        </p:spPr>
        <p:txBody>
          <a:bodyPr anchor="t">
            <a:normAutofit/>
          </a:bodyPr>
          <a:lstStyle/>
          <a:p>
            <a:pPr lvl="0" defTabSz="914400" fontAlgn="base">
              <a:spcBef>
                <a:spcPts val="768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約翰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．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都德來台北收購樟腦及販賣鴉片，發現北部山地適合種茶，於是從福建安溪引進茶苗，發給木柵附近的農民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種植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，提供貸款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給茶農。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pPr lvl="0" defTabSz="914400" fontAlgn="base">
              <a:spcBef>
                <a:spcPts val="768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1869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年「福爾摩沙茶」（烏龍茶，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Formosa Oolong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）的直航紐約。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lvl="0" defTabSz="914400" fontAlgn="base">
              <a:spcBef>
                <a:spcPts val="768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臺灣茶葉輸出以烏龍茶最多，其次是包種茶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marL="365125" lvl="0" indent="-255588" defTabSz="914400" fontAlgn="base">
              <a:spcBef>
                <a:spcPts val="400"/>
              </a:spcBef>
              <a:spcAft>
                <a:spcPct val="0"/>
              </a:spcAft>
              <a:buClr>
                <a:srgbClr val="D16349"/>
              </a:buClr>
              <a:buSzPct val="68000"/>
              <a:buFont typeface="Wingdings 3" pitchFamily="18" charset="2"/>
              <a:buChar char="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  <a:hlinkClick r:id="rId2"/>
              </a:rPr>
              <a:t>大稻埕的茶葉史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marL="365125" lvl="0" indent="-255588" defTabSz="914400" fontAlgn="base">
              <a:spcBef>
                <a:spcPts val="400"/>
              </a:spcBef>
              <a:spcAft>
                <a:spcPct val="0"/>
              </a:spcAft>
              <a:buClr>
                <a:srgbClr val="D16349"/>
              </a:buClr>
              <a:buSzPct val="68000"/>
              <a:buFont typeface="Wingdings 3" pitchFamily="18" charset="2"/>
              <a:buChar char=""/>
            </a:pPr>
            <a:endParaRPr lang="zh-TW" altLang="en-US" sz="32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501" y="3254375"/>
            <a:ext cx="2951163" cy="360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487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76672"/>
            <a:ext cx="8797601" cy="58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05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5845"/>
            <a:ext cx="2517775" cy="342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32"/>
            <a:ext cx="4968000" cy="6624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932040" y="3428632"/>
            <a:ext cx="4211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000000"/>
                </a:solidFill>
                <a:latin typeface="Gotham-book"/>
              </a:rPr>
              <a:t>烏龍茶</a:t>
            </a:r>
            <a:r>
              <a:rPr lang="zh-TW" altLang="en-US" sz="3200" b="1" dirty="0">
                <a:solidFill>
                  <a:srgbClr val="000000"/>
                </a:solidFill>
                <a:latin typeface="Gotham-book"/>
              </a:rPr>
              <a:t>逐漸打開市場，為了強調臺灣茶的異國風情，後來有些商人也為臺灣烏龍茶設計了美麗的仕女喝茶圖。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1475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06"/>
            <a:ext cx="4206605" cy="602337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40851"/>
            <a:ext cx="5206435" cy="68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8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6672"/>
            <a:ext cx="762000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5573415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茶業金融貸款兼營茶葉加工的媽振館（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merchants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）、包辦茶箱製作與繪製茶箱畫的箱子館（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packers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）、進行茶葉精製的「番莊」或「鋪家」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968492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+mn-ea"/>
                <a:ea typeface="+mn-ea"/>
              </a:rPr>
              <a:t>樟腦</a:t>
            </a:r>
            <a:endParaRPr lang="zh-TW" altLang="en-US" sz="4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fontScale="70000" lnSpcReduction="20000"/>
          </a:bodyPr>
          <a:lstStyle/>
          <a:p>
            <a:pPr lvl="0" defTabSz="914400" fontAlgn="base">
              <a:lnSpc>
                <a:spcPct val="110000"/>
              </a:lnSpc>
              <a:spcBef>
                <a:spcPts val="768"/>
              </a:spcBef>
              <a:spcAft>
                <a:spcPts val="0"/>
              </a:spcAft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4600" b="1" dirty="0" smtClean="0">
                <a:solidFill>
                  <a:schemeClr val="tx1"/>
                </a:solidFill>
                <a:latin typeface="+mn-ea"/>
              </a:rPr>
              <a:t>台灣樟樹產地以中、北部為主。</a:t>
            </a:r>
            <a:endParaRPr lang="en-US" altLang="zh-TW" sz="4600" b="1" dirty="0" smtClean="0">
              <a:solidFill>
                <a:schemeClr val="tx1"/>
              </a:solidFill>
              <a:latin typeface="+mn-ea"/>
            </a:endParaRPr>
          </a:p>
          <a:p>
            <a:pPr lvl="0" defTabSz="914400" fontAlgn="base">
              <a:lnSpc>
                <a:spcPct val="110000"/>
              </a:lnSpc>
              <a:spcBef>
                <a:spcPts val="768"/>
              </a:spcBef>
              <a:spcAft>
                <a:spcPts val="0"/>
              </a:spcAft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4600" b="1" dirty="0" smtClean="0">
                <a:solidFill>
                  <a:schemeClr val="tx1"/>
                </a:solidFill>
                <a:latin typeface="+mn-ea"/>
              </a:rPr>
              <a:t>將</a:t>
            </a:r>
            <a:r>
              <a:rPr lang="zh-TW" altLang="en-US" sz="4600" b="1" dirty="0">
                <a:solidFill>
                  <a:schemeClr val="tx1"/>
                </a:solidFill>
                <a:latin typeface="+mn-ea"/>
              </a:rPr>
              <a:t>含有精油的樟木削片，加熱蒸餾而成，原作為藥品、驅蟲劑等，後來大量用於製造賽璐珞（合成塑膠）的原料，因而提高台灣樟腦的世界市場，成為樟腦王國</a:t>
            </a:r>
            <a:r>
              <a:rPr lang="zh-TW" altLang="en-US" sz="46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4600" b="1" dirty="0" smtClean="0">
              <a:solidFill>
                <a:schemeClr val="tx1"/>
              </a:solidFill>
              <a:latin typeface="+mn-ea"/>
            </a:endParaRPr>
          </a:p>
          <a:p>
            <a:pPr lvl="0" defTabSz="914400" fontAlgn="base">
              <a:lnSpc>
                <a:spcPct val="110000"/>
              </a:lnSpc>
              <a:spcBef>
                <a:spcPts val="768"/>
              </a:spcBef>
              <a:spcAft>
                <a:spcPts val="0"/>
              </a:spcAft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4600" b="1" dirty="0">
                <a:solidFill>
                  <a:schemeClr val="tx1"/>
                </a:solidFill>
                <a:latin typeface="+mn-ea"/>
              </a:rPr>
              <a:t>製腦地都分布在漢、番交界的山區，</a:t>
            </a:r>
            <a:r>
              <a:rPr lang="en-US" altLang="zh-TW" sz="4600" b="1" dirty="0" smtClean="0">
                <a:solidFill>
                  <a:schemeClr val="tx1"/>
                </a:solidFill>
                <a:latin typeface="+mn-ea"/>
              </a:rPr>
              <a:t>1860</a:t>
            </a:r>
            <a:r>
              <a:rPr lang="zh-TW" altLang="en-US" sz="4600" b="1" dirty="0">
                <a:solidFill>
                  <a:schemeClr val="tx1"/>
                </a:solidFill>
                <a:latin typeface="+mn-ea"/>
              </a:rPr>
              <a:t>年以後，產腦地由平原逐漸深入內</a:t>
            </a:r>
            <a:r>
              <a:rPr lang="zh-TW" altLang="en-US" sz="4600" b="1" dirty="0" smtClean="0">
                <a:solidFill>
                  <a:schemeClr val="tx1"/>
                </a:solidFill>
                <a:latin typeface="+mn-ea"/>
              </a:rPr>
              <a:t>山。</a:t>
            </a:r>
            <a:endParaRPr lang="en-US" altLang="zh-TW" sz="4600" b="1" dirty="0" smtClean="0">
              <a:solidFill>
                <a:schemeClr val="tx1"/>
              </a:solidFill>
              <a:latin typeface="+mn-ea"/>
            </a:endParaRPr>
          </a:p>
          <a:p>
            <a:pPr lvl="0" defTabSz="914400" fontAlgn="base">
              <a:lnSpc>
                <a:spcPct val="110000"/>
              </a:lnSpc>
              <a:spcBef>
                <a:spcPts val="768"/>
              </a:spcBef>
              <a:spcAft>
                <a:spcPts val="0"/>
              </a:spcAft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TW" sz="4600" b="1" dirty="0" smtClean="0">
                <a:solidFill>
                  <a:schemeClr val="tx1"/>
                </a:solidFill>
                <a:latin typeface="+mn-ea"/>
              </a:rPr>
              <a:t>1872</a:t>
            </a:r>
            <a:r>
              <a:rPr lang="zh-TW" altLang="en-US" sz="4600" b="1" dirty="0">
                <a:solidFill>
                  <a:schemeClr val="tx1"/>
                </a:solidFill>
                <a:latin typeface="+mn-ea"/>
              </a:rPr>
              <a:t>年以後</a:t>
            </a:r>
            <a:r>
              <a:rPr lang="zh-TW" altLang="en-US" sz="4600" b="1" dirty="0" smtClean="0">
                <a:solidFill>
                  <a:schemeClr val="tx1"/>
                </a:solidFill>
                <a:latin typeface="+mn-ea"/>
              </a:rPr>
              <a:t>，大</a:t>
            </a:r>
            <a:r>
              <a:rPr lang="zh-TW" altLang="en-US" sz="4600" b="1" dirty="0">
                <a:solidFill>
                  <a:schemeClr val="tx1"/>
                </a:solidFill>
                <a:latin typeface="+mn-ea"/>
              </a:rPr>
              <a:t>嵙崁（大溪）、三角湧（三峽）、咸菜甕（關西</a:t>
            </a:r>
            <a:r>
              <a:rPr lang="zh-TW" altLang="en-US" sz="4600" b="1" dirty="0" smtClean="0">
                <a:solidFill>
                  <a:schemeClr val="tx1"/>
                </a:solidFill>
                <a:latin typeface="+mn-ea"/>
              </a:rPr>
              <a:t>）三</a:t>
            </a:r>
            <a:r>
              <a:rPr lang="zh-TW" altLang="en-US" sz="4600" b="1" dirty="0">
                <a:solidFill>
                  <a:schemeClr val="tx1"/>
                </a:solidFill>
                <a:latin typeface="+mn-ea"/>
              </a:rPr>
              <a:t>地成為全台最主要的樟腦集散地。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961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製樟腦的艱辛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樟樹產地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與客家地區有所重疊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，因此製造樟腦與客家族群有密切關係。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製腦業分成樟林現場製腦的「製造者」與樟腦通路的「營業者」。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製造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者分為「腦長」及「腦丁」。製造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樟腦工人大都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是客家人。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製造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樟腦有「煎腦法」和「煉腦法」。腦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灶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製腦法是台灣傳統的製法。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9925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4138622" cy="924475"/>
          </a:xfrm>
        </p:spPr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腦</a:t>
            </a:r>
            <a:r>
              <a:rPr lang="zh-TW" altLang="en-US" sz="4400" b="1" dirty="0">
                <a:solidFill>
                  <a:schemeClr val="tx1"/>
                </a:solidFill>
              </a:rPr>
              <a:t>丁</a:t>
            </a:r>
          </a:p>
        </p:txBody>
      </p:sp>
      <p:pic>
        <p:nvPicPr>
          <p:cNvPr id="26629" name="Picture 5" descr="辛苦賺取血汗錢的腦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3013"/>
            <a:ext cx="5761037" cy="434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202019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prstClr val="black"/>
                </a:solidFill>
                <a:hlinkClick r:id="rId3"/>
              </a:rPr>
              <a:t>古法煉製天然樟腦油</a:t>
            </a:r>
            <a:endParaRPr lang="zh-TW" altLang="en-US" sz="3200" dirty="0">
              <a:solidFill>
                <a:prstClr val="black"/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000" y="18000"/>
            <a:ext cx="5130000" cy="68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120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80" y="692696"/>
            <a:ext cx="664845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99592" y="188640"/>
            <a:ext cx="710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prstClr val="black"/>
                </a:solidFill>
              </a:rPr>
              <a:t>提煉樟腦的首要</a:t>
            </a:r>
            <a:r>
              <a:rPr lang="zh-TW" altLang="en-US" sz="3600" b="1" dirty="0" smtClean="0">
                <a:solidFill>
                  <a:prstClr val="black"/>
                </a:solidFill>
              </a:rPr>
              <a:t>步驟</a:t>
            </a:r>
            <a:r>
              <a:rPr lang="en-US" altLang="zh-TW" sz="3600" b="1" dirty="0" smtClean="0">
                <a:solidFill>
                  <a:prstClr val="black"/>
                </a:solidFill>
                <a:latin typeface="新細明體"/>
                <a:ea typeface="新細明體"/>
              </a:rPr>
              <a:t>︰</a:t>
            </a:r>
            <a:r>
              <a:rPr lang="zh-TW" altLang="en-US" sz="3600" b="1" dirty="0" smtClean="0">
                <a:solidFill>
                  <a:prstClr val="black"/>
                </a:solidFill>
              </a:rPr>
              <a:t>刨</a:t>
            </a:r>
            <a:r>
              <a:rPr lang="zh-TW" altLang="en-US" sz="3600" b="1" dirty="0">
                <a:solidFill>
                  <a:prstClr val="black"/>
                </a:solidFill>
              </a:rPr>
              <a:t>削樟腦</a:t>
            </a:r>
            <a:r>
              <a:rPr lang="zh-TW" altLang="en-US" sz="3600" b="1" dirty="0" smtClean="0">
                <a:solidFill>
                  <a:prstClr val="black"/>
                </a:solidFill>
              </a:rPr>
              <a:t>片</a:t>
            </a:r>
            <a:endParaRPr lang="zh-TW" altLang="en-US" sz="3600" b="1" dirty="0">
              <a:solidFill>
                <a:prstClr val="black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4" r="18545"/>
          <a:stretch/>
        </p:blipFill>
        <p:spPr bwMode="auto">
          <a:xfrm>
            <a:off x="6010666" y="3399289"/>
            <a:ext cx="3133334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10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s://fbcdn-sphotos-g-a.akamaihd.net/hphotos-ak-xfp1/v/t1.0-9/10959647_920787841286288_6935884620277543100_n.jpg?oh=954e7b9a0ccff3cfd87332fb9470ee2a&amp;oe=560B6071&amp;__gda__=1443464952_3bb535c210d8bb6c1f59aebe607af2d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56" y="936134"/>
            <a:ext cx="9144000" cy="591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627784" y="160363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prstClr val="black"/>
                </a:solidFill>
              </a:rPr>
              <a:t>腦寮</a:t>
            </a:r>
            <a:endParaRPr lang="zh-TW" altLang="en-US" sz="4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ea"/>
                <a:cs typeface="+mj-cs"/>
              </a:rPr>
              <a:t>鴉片戰爭（</a:t>
            </a:r>
            <a:r>
              <a:rPr lang="en-US" altLang="zh-TW" sz="4400" b="1" smtClean="0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ea"/>
                <a:cs typeface="+mj-cs"/>
              </a:rPr>
              <a:t>1839~1842</a:t>
            </a:r>
            <a:r>
              <a:rPr lang="zh-TW" altLang="en-US" sz="4400" b="1" dirty="0" smtClean="0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ea"/>
                <a:cs typeface="+mj-cs"/>
              </a:rPr>
              <a:t>）與臺灣</a:t>
            </a:r>
            <a:endParaRPr lang="zh-TW" altLang="en-US" sz="44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 marL="342000" lvl="0" indent="-342000" defTabSz="914400" fontAlgn="base">
              <a:spcBef>
                <a:spcPts val="768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鴉片戰爭前英國船隻曾在台灣沿海游弋、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測繪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，並常進出鹿耳門、雞籠等港口，走私鴉片。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marL="342000" lvl="0" indent="-342000" defTabSz="914400" fontAlgn="base">
              <a:spcBef>
                <a:spcPts val="768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鴉片戰爭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期間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，道光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皇帝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派</a:t>
            </a:r>
            <a:r>
              <a:rPr lang="zh-TW" altLang="en-US" sz="3200" b="1" u="sng" dirty="0" smtClean="0">
                <a:solidFill>
                  <a:schemeClr val="tx1"/>
                </a:solidFill>
                <a:latin typeface="+mn-ea"/>
              </a:rPr>
              <a:t>王得祿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協防臺灣。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pPr marL="342000" lvl="0" indent="-342000" defTabSz="914400" fontAlgn="base">
              <a:spcBef>
                <a:spcPts val="768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1840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年守軍在鹿耳門外海發現英國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軍艦</a:t>
            </a:r>
            <a:r>
              <a:rPr lang="zh-TW" altLang="en-US" sz="3200" b="1" dirty="0">
                <a:solidFill>
                  <a:schemeClr val="tx1"/>
                </a:solidFill>
                <a:latin typeface="微軟正黑體"/>
              </a:rPr>
              <a:t>。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pPr marL="342000" lvl="0" indent="-342000" defTabSz="914400" fontAlgn="base">
              <a:spcBef>
                <a:spcPts val="768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1841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年英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艦進犯雞籠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港，砲轟二沙灣砲臺。英艦撤退中觸礁，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240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人或溺水或被俘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pPr marL="342000" lvl="0" indent="-342000" defTabSz="914400" fontAlgn="base">
              <a:spcBef>
                <a:spcPts val="768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1842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年英船「阿恩」（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Ann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）號窺伺梧棲外港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，遭兵民計誘奮擊船沉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/>
                <a:ea typeface="新細明體"/>
              </a:rPr>
              <a:t>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被俘船員遭處決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/>
                <a:ea typeface="新細明體"/>
              </a:rPr>
              <a:t>。</a:t>
            </a:r>
            <a:endParaRPr lang="zh-TW" altLang="en-US" sz="3200" b="1" dirty="0">
              <a:solidFill>
                <a:schemeClr val="tx1"/>
              </a:solidFill>
              <a:latin typeface="+mn-ea"/>
            </a:endParaRPr>
          </a:p>
          <a:p>
            <a:pPr marL="365125" lvl="0" indent="-255588" defTabSz="914400" fontAlgn="base">
              <a:spcBef>
                <a:spcPts val="400"/>
              </a:spcBef>
              <a:spcAft>
                <a:spcPct val="0"/>
              </a:spcAft>
              <a:buClr>
                <a:srgbClr val="D16349"/>
              </a:buClr>
              <a:buSzPct val="68000"/>
              <a:buFont typeface="Wingdings 3" pitchFamily="18" charset="2"/>
              <a:buChar char=""/>
            </a:pPr>
            <a:endParaRPr lang="zh-TW" altLang="en-US" sz="2800" dirty="0">
              <a:solidFill>
                <a:prstClr val="black"/>
              </a:solidFill>
              <a:latin typeface="華康宗楷體W7(P)" pitchFamily="66" charset="-120"/>
              <a:ea typeface="華康宗楷體W7(P)" pitchFamily="66" charset="-120"/>
            </a:endParaRPr>
          </a:p>
          <a:p>
            <a:pPr marL="365125" lvl="0" indent="-255588" defTabSz="914400" fontAlgn="base">
              <a:spcBef>
                <a:spcPts val="400"/>
              </a:spcBef>
              <a:spcAft>
                <a:spcPct val="0"/>
              </a:spcAft>
              <a:buClr>
                <a:srgbClr val="D16349"/>
              </a:buClr>
              <a:buSzPct val="68000"/>
              <a:buFont typeface="Wingdings 3" pitchFamily="18" charset="2"/>
              <a:buChar char=""/>
            </a:pPr>
            <a:endParaRPr lang="en-US" altLang="zh-TW" sz="3200" b="1" dirty="0" smtClean="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394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挑夫搬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836613"/>
            <a:ext cx="4176713" cy="417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107504" y="5300663"/>
            <a:ext cx="424847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200" b="1" dirty="0" smtClean="0">
                <a:solidFill>
                  <a:prstClr val="black"/>
                </a:solidFill>
                <a:latin typeface="微軟正黑體"/>
              </a:rPr>
              <a:t>挑夫將裝有樟腦油的錫罐搬運下山。</a:t>
            </a:r>
          </a:p>
        </p:txBody>
      </p:sp>
      <p:pic>
        <p:nvPicPr>
          <p:cNvPr id="17414" name="Picture 6" descr="大稻埕揀茶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908050"/>
            <a:ext cx="4392612" cy="32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4500563" y="4437063"/>
            <a:ext cx="439261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200" b="1" dirty="0" smtClean="0">
                <a:solidFill>
                  <a:prstClr val="black"/>
                </a:solidFill>
                <a:latin typeface="微軟正黑體"/>
              </a:rPr>
              <a:t>大稻埕的貴德街在清末是有名的茶街</a:t>
            </a:r>
            <a:r>
              <a:rPr kumimoji="1" lang="en-US" altLang="zh-TW" sz="3200" b="1" dirty="0" smtClean="0">
                <a:solidFill>
                  <a:prstClr val="black"/>
                </a:solidFill>
                <a:latin typeface="微軟正黑體"/>
              </a:rPr>
              <a:t>(</a:t>
            </a:r>
            <a:r>
              <a:rPr kumimoji="1" lang="zh-TW" altLang="en-US" sz="3200" b="1" dirty="0" smtClean="0">
                <a:solidFill>
                  <a:prstClr val="black"/>
                </a:solidFill>
                <a:latin typeface="微軟正黑體"/>
              </a:rPr>
              <a:t>圖中的婦女正在揀茶</a:t>
            </a:r>
            <a:r>
              <a:rPr kumimoji="1" lang="en-US" altLang="zh-TW" sz="3200" b="1" dirty="0" smtClean="0">
                <a:solidFill>
                  <a:prstClr val="black"/>
                </a:solidFill>
                <a:latin typeface="微軟正黑體"/>
              </a:rPr>
              <a:t>)</a:t>
            </a:r>
            <a:r>
              <a:rPr kumimoji="1" lang="zh-TW" altLang="en-US" sz="3200" b="1" dirty="0" smtClean="0">
                <a:solidFill>
                  <a:prstClr val="black"/>
                </a:solidFill>
                <a:latin typeface="微軟正黑體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9843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5" name="Picture 5" descr="DSCF15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7" t="21689" r="49588" b="23460"/>
          <a:stretch>
            <a:fillRect/>
          </a:stretch>
        </p:blipFill>
        <p:spPr bwMode="auto">
          <a:xfrm>
            <a:off x="1331913" y="1125538"/>
            <a:ext cx="2562225" cy="367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DSCF152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1" t="21194" r="7141" b="24237"/>
          <a:stretch>
            <a:fillRect/>
          </a:stretch>
        </p:blipFill>
        <p:spPr>
          <a:xfrm>
            <a:off x="4859338" y="1125538"/>
            <a:ext cx="2663825" cy="38163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7" name="Text Box 7"/>
          <p:cNvSpPr txBox="1">
            <a:spLocks noChangeArrowheads="1"/>
          </p:cNvSpPr>
          <p:nvPr/>
        </p:nvSpPr>
        <p:spPr bwMode="auto">
          <a:xfrm>
            <a:off x="11711" y="5157192"/>
            <a:ext cx="9036496" cy="1569660"/>
          </a:xfrm>
          <a:prstGeom prst="rect">
            <a:avLst/>
          </a:prstGeom>
          <a:solidFill>
            <a:schemeClr val="accent3"/>
          </a:solidFill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樟腦包裝盒圖案，約</a:t>
            </a:r>
            <a:r>
              <a:rPr kumimoji="1" lang="en-US" altLang="zh-TW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1930</a:t>
            </a:r>
            <a:r>
              <a:rPr kumimoji="1" lang="zh-TW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年代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資料來源：台灣博物館「地圖台灣展覽」中，莊永明提供圖片</a:t>
            </a:r>
          </a:p>
        </p:txBody>
      </p:sp>
    </p:spTree>
    <p:extLst>
      <p:ext uri="{BB962C8B-B14F-4D97-AF65-F5344CB8AC3E}">
        <p14:creationId xmlns:p14="http://schemas.microsoft.com/office/powerpoint/2010/main" val="399054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404664"/>
            <a:ext cx="7125113" cy="924475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轉作與土地利用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idx="1"/>
          </p:nvPr>
        </p:nvSpPr>
        <p:spPr>
          <a:xfrm>
            <a:off x="0" y="1481138"/>
            <a:ext cx="9144000" cy="5376862"/>
          </a:xfrm>
        </p:spPr>
        <p:txBody>
          <a:bodyPr anchor="t">
            <a:normAutofit/>
          </a:bodyPr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開港後茶葉的利潤厚，北部部分不適合種植水稻，原本以生產甘藷、</a:t>
            </a:r>
            <a:r>
              <a:rPr lang="zh-TW" altLang="en-US" sz="3200" b="1" u="sng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靛藍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（大菁）、</a:t>
            </a:r>
            <a:r>
              <a:rPr lang="zh-TW" altLang="en-US" sz="3200" b="1" u="sng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黃麻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為主的土地，轉而成為茶園。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樟腦產地分佈在漢番交界的內山，自然促使漢人往內山開墾。 </a:t>
            </a:r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巨商</a:t>
            </a:r>
            <a:r>
              <a:rPr lang="zh-TW" altLang="en-US" sz="3200" b="1" u="sng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黃南球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開墾南坪、大湖、獅潭等地。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u="sng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沈鴻傑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則在南投集集建寮募工，獲取經濟利益。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453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4"/>
            <a:ext cx="4756757" cy="31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8000"/>
            <a:ext cx="48000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769112" y="2294"/>
            <a:ext cx="438724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+mj-ea"/>
                <a:ea typeface="+mj-ea"/>
              </a:rPr>
              <a:t>大菁</a:t>
            </a:r>
            <a:r>
              <a:rPr lang="en-US" altLang="zh-TW" sz="3200" b="1" dirty="0">
                <a:latin typeface="+mj-ea"/>
                <a:ea typeface="+mj-ea"/>
              </a:rPr>
              <a:t>﹝</a:t>
            </a:r>
            <a:r>
              <a:rPr lang="zh-TW" altLang="en-US" sz="3200" b="1" dirty="0">
                <a:latin typeface="+mj-ea"/>
                <a:ea typeface="+mj-ea"/>
              </a:rPr>
              <a:t>馬藍</a:t>
            </a:r>
            <a:r>
              <a:rPr lang="en-US" altLang="zh-TW" sz="3200" b="1" dirty="0" smtClean="0">
                <a:latin typeface="+mj-ea"/>
                <a:ea typeface="+mj-ea"/>
              </a:rPr>
              <a:t>﹞</a:t>
            </a:r>
            <a:r>
              <a:rPr lang="zh-TW" altLang="en-US" sz="3200" b="1" dirty="0" smtClean="0">
                <a:latin typeface="+mj-ea"/>
                <a:ea typeface="+mj-ea"/>
              </a:rPr>
              <a:t>多年生</a:t>
            </a:r>
            <a:r>
              <a:rPr lang="zh-TW" altLang="en-US" sz="3200" b="1" dirty="0">
                <a:latin typeface="+mj-ea"/>
                <a:ea typeface="+mj-ea"/>
              </a:rPr>
              <a:t>草本植物</a:t>
            </a:r>
            <a:r>
              <a:rPr lang="zh-TW" altLang="en-US" sz="3200" b="1" dirty="0" smtClean="0">
                <a:latin typeface="+mj-ea"/>
                <a:ea typeface="+mj-ea"/>
              </a:rPr>
              <a:t>，含著藍靛</a:t>
            </a:r>
            <a:r>
              <a:rPr lang="zh-TW" altLang="en-US" sz="3200" b="1" dirty="0">
                <a:latin typeface="+mj-ea"/>
                <a:ea typeface="+mj-ea"/>
              </a:rPr>
              <a:t>素，是染作青布衫所用染布 的</a:t>
            </a:r>
            <a:r>
              <a:rPr lang="zh-TW" altLang="en-US" sz="3200" b="1" dirty="0" smtClean="0">
                <a:latin typeface="+mj-ea"/>
                <a:ea typeface="+mj-ea"/>
              </a:rPr>
              <a:t>原料。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r>
              <a:rPr lang="zh-TW" altLang="en-US" sz="3200" b="1" dirty="0" smtClean="0">
                <a:latin typeface="+mj-ea"/>
                <a:ea typeface="+mj-ea"/>
              </a:rPr>
              <a:t>大菁生長</a:t>
            </a:r>
            <a:r>
              <a:rPr lang="zh-TW" altLang="en-US" sz="3200" b="1" dirty="0">
                <a:latin typeface="+mj-ea"/>
                <a:ea typeface="+mj-ea"/>
              </a:rPr>
              <a:t>在低海拔背陽山谷、雜樹林下的潮濕山地，或山溝、溪旁、的腐植土上，</a:t>
            </a:r>
            <a:r>
              <a:rPr lang="zh-TW" altLang="en-US" sz="3200" b="1" dirty="0" smtClean="0">
                <a:latin typeface="+mj-ea"/>
                <a:ea typeface="+mj-ea"/>
              </a:rPr>
              <a:t>是開發時期最早</a:t>
            </a:r>
            <a:r>
              <a:rPr lang="zh-TW" altLang="en-US" sz="3200" b="1" dirty="0">
                <a:latin typeface="+mj-ea"/>
                <a:ea typeface="+mj-ea"/>
              </a:rPr>
              <a:t>的</a:t>
            </a:r>
            <a:r>
              <a:rPr lang="zh-TW" altLang="en-US" sz="3200" b="1" dirty="0" smtClean="0">
                <a:latin typeface="+mj-ea"/>
                <a:ea typeface="+mj-ea"/>
              </a:rPr>
              <a:t>經濟作物。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r>
              <a:rPr lang="zh-TW" altLang="en-US" sz="3200" b="1" dirty="0" smtClean="0">
                <a:latin typeface="+mj-ea"/>
                <a:ea typeface="+mj-ea"/>
              </a:rPr>
              <a:t>臺灣的藍</a:t>
            </a:r>
            <a:r>
              <a:rPr lang="zh-TW" altLang="en-US" sz="3200" b="1" dirty="0">
                <a:latin typeface="+mj-ea"/>
                <a:ea typeface="+mj-ea"/>
              </a:rPr>
              <a:t>澱色澤飽滿，可染出色澤深邃顏色，深受市場肯定，因此獲利高而發展迅速。</a:t>
            </a:r>
          </a:p>
        </p:txBody>
      </p:sp>
    </p:spTree>
    <p:extLst>
      <p:ext uri="{BB962C8B-B14F-4D97-AF65-F5344CB8AC3E}">
        <p14:creationId xmlns:p14="http://schemas.microsoft.com/office/powerpoint/2010/main" val="2718475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8" y="2101228"/>
            <a:ext cx="31623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193187" y="0"/>
            <a:ext cx="59508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+mj-ea"/>
                <a:ea typeface="+mj-ea"/>
              </a:rPr>
              <a:t>黃南球同治</a:t>
            </a:r>
            <a:r>
              <a:rPr lang="en-US" altLang="zh-TW" sz="3200" b="1" dirty="0" smtClean="0">
                <a:latin typeface="+mj-ea"/>
                <a:ea typeface="+mj-ea"/>
              </a:rPr>
              <a:t>4</a:t>
            </a:r>
            <a:r>
              <a:rPr lang="zh-TW" altLang="en-US" sz="3200" b="1" dirty="0" smtClean="0">
                <a:latin typeface="+mj-ea"/>
                <a:ea typeface="+mj-ea"/>
              </a:rPr>
              <a:t>年</a:t>
            </a:r>
            <a:r>
              <a:rPr lang="zh-TW" altLang="en-US" sz="3200" b="1" dirty="0">
                <a:latin typeface="+mj-ea"/>
                <a:ea typeface="+mj-ea"/>
              </a:rPr>
              <a:t>（</a:t>
            </a:r>
            <a:r>
              <a:rPr lang="en-US" altLang="zh-TW" sz="3200" b="1" dirty="0">
                <a:latin typeface="+mj-ea"/>
                <a:ea typeface="+mj-ea"/>
              </a:rPr>
              <a:t>1865</a:t>
            </a:r>
            <a:r>
              <a:rPr lang="zh-TW" altLang="en-US" sz="3200" b="1" dirty="0">
                <a:latin typeface="+mj-ea"/>
                <a:ea typeface="+mj-ea"/>
              </a:rPr>
              <a:t>）移居苗栗</a:t>
            </a:r>
            <a:r>
              <a:rPr lang="zh-TW" altLang="en-US" sz="3200" b="1" dirty="0" smtClean="0">
                <a:latin typeface="+mj-ea"/>
                <a:ea typeface="+mj-ea"/>
              </a:rPr>
              <a:t>銅鑼。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+mj-ea"/>
                <a:ea typeface="+mj-ea"/>
              </a:rPr>
              <a:t>光緒</a:t>
            </a:r>
            <a:r>
              <a:rPr lang="en-US" altLang="zh-TW" sz="3200" b="1" dirty="0" smtClean="0">
                <a:latin typeface="+mj-ea"/>
                <a:ea typeface="+mj-ea"/>
              </a:rPr>
              <a:t>2</a:t>
            </a:r>
            <a:r>
              <a:rPr lang="zh-TW" altLang="en-US" sz="3200" b="1" dirty="0" smtClean="0">
                <a:latin typeface="+mj-ea"/>
                <a:ea typeface="+mj-ea"/>
              </a:rPr>
              <a:t>年</a:t>
            </a:r>
            <a:r>
              <a:rPr lang="zh-TW" altLang="en-US" sz="3200" b="1" dirty="0">
                <a:latin typeface="+mj-ea"/>
                <a:ea typeface="+mj-ea"/>
              </a:rPr>
              <a:t>（</a:t>
            </a:r>
            <a:r>
              <a:rPr lang="en-US" altLang="zh-TW" sz="3200" b="1" dirty="0">
                <a:latin typeface="+mj-ea"/>
                <a:ea typeface="+mj-ea"/>
              </a:rPr>
              <a:t>1876</a:t>
            </a:r>
            <a:r>
              <a:rPr lang="zh-TW" altLang="en-US" sz="3200" b="1" dirty="0">
                <a:latin typeface="+mj-ea"/>
                <a:ea typeface="+mj-ea"/>
              </a:rPr>
              <a:t>）剿匪亂，授六品銜，獲准辦理「陸安成聯莊隘」部分隘務，創辦「黃南球墾號」，開墾內獅潭一帶</a:t>
            </a:r>
            <a:r>
              <a:rPr lang="zh-TW" altLang="en-US" sz="3200" b="1" dirty="0" smtClean="0">
                <a:latin typeface="+mj-ea"/>
                <a:ea typeface="+mj-ea"/>
              </a:rPr>
              <a:t>。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+mj-ea"/>
                <a:ea typeface="+mj-ea"/>
              </a:rPr>
              <a:t>光緒</a:t>
            </a:r>
            <a:r>
              <a:rPr lang="en-US" altLang="zh-TW" sz="3200" b="1" dirty="0" smtClean="0">
                <a:latin typeface="+mj-ea"/>
                <a:ea typeface="+mj-ea"/>
              </a:rPr>
              <a:t>7</a:t>
            </a:r>
            <a:r>
              <a:rPr lang="zh-TW" altLang="en-US" sz="3200" b="1" dirty="0" smtClean="0">
                <a:latin typeface="+mj-ea"/>
                <a:ea typeface="+mj-ea"/>
              </a:rPr>
              <a:t>年，取得</a:t>
            </a:r>
            <a:r>
              <a:rPr lang="zh-TW" altLang="en-US" sz="3200" b="1" dirty="0">
                <a:latin typeface="+mj-ea"/>
                <a:ea typeface="+mj-ea"/>
              </a:rPr>
              <a:t>「新竹總墾戶」頭銜</a:t>
            </a:r>
            <a:r>
              <a:rPr lang="zh-TW" altLang="en-US" sz="3200" b="1" dirty="0" smtClean="0">
                <a:latin typeface="+mj-ea"/>
                <a:ea typeface="+mj-ea"/>
              </a:rPr>
              <a:t>。光緒</a:t>
            </a:r>
            <a:r>
              <a:rPr lang="en-US" altLang="zh-TW" sz="3200" b="1" dirty="0" smtClean="0">
                <a:latin typeface="+mj-ea"/>
                <a:ea typeface="+mj-ea"/>
              </a:rPr>
              <a:t>15</a:t>
            </a:r>
            <a:r>
              <a:rPr lang="zh-TW" altLang="en-US" sz="3200" b="1" dirty="0" smtClean="0">
                <a:latin typeface="+mj-ea"/>
                <a:ea typeface="+mj-ea"/>
              </a:rPr>
              <a:t>年</a:t>
            </a:r>
            <a:r>
              <a:rPr lang="zh-TW" altLang="en-US" sz="3200" b="1" dirty="0">
                <a:latin typeface="+mj-ea"/>
                <a:ea typeface="+mj-ea"/>
              </a:rPr>
              <a:t>與北埔姜家組「廣泰成」墾號</a:t>
            </a:r>
            <a:r>
              <a:rPr lang="zh-TW" altLang="en-US" sz="3200" b="1" dirty="0" smtClean="0">
                <a:latin typeface="+mj-ea"/>
                <a:ea typeface="+mj-ea"/>
              </a:rPr>
              <a:t>。</a:t>
            </a:r>
            <a:endParaRPr lang="en-US" altLang="zh-TW" sz="3200" b="1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6499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開港後臺灣的轉變</a:t>
            </a:r>
            <a:endParaRPr lang="zh-TW" altLang="en-US" sz="4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lvl="0" defTabSz="914400" fontAlgn="base">
              <a:spcBef>
                <a:spcPts val="0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工作機會增加、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緩和人口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壓力，人民生活改善。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0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買辦與社會階層的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流動。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0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新興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市鎮與港市。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0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生態環境的破壞與漢番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衝突。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0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客家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移民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社會地位的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提高。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0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經濟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重心的北移。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0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西方文化的傳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入。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5815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領事館、海關、洋行</a:t>
            </a:r>
            <a:endParaRPr lang="zh-TW" altLang="en-US" sz="4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4051437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1862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年英國在滬尾設置領事館，清廷成立海關。台灣經濟進入世界貿易體系。</a:t>
            </a:r>
            <a:endParaRPr lang="zh-TW" altLang="en-US" sz="32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9" y="2780928"/>
            <a:ext cx="5715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736838" y="2924944"/>
            <a:ext cx="34436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latin typeface="+mn-ea"/>
              </a:rPr>
              <a:t>1866</a:t>
            </a:r>
            <a:r>
              <a:rPr lang="zh-TW" altLang="en-US" sz="3200" b="1" dirty="0">
                <a:latin typeface="+mn-ea"/>
              </a:rPr>
              <a:t>年興建淡水關稅稅務司。</a:t>
            </a:r>
            <a:endParaRPr lang="en-US" altLang="zh-TW" sz="3200" b="1" dirty="0" smtClean="0">
              <a:latin typeface="+mn-ea"/>
            </a:endParaRPr>
          </a:p>
          <a:p>
            <a:r>
              <a:rPr lang="zh-TW" altLang="en-US" sz="3200" b="1" dirty="0" smtClean="0">
                <a:latin typeface="+mn-ea"/>
              </a:rPr>
              <a:t>淡水人稱為「小白宮</a:t>
            </a:r>
            <a:r>
              <a:rPr lang="zh-TW" altLang="en-US" sz="3200" b="1" dirty="0">
                <a:latin typeface="+mn-ea"/>
              </a:rPr>
              <a:t>」</a:t>
            </a:r>
            <a:r>
              <a:rPr lang="zh-TW" altLang="en-US" sz="3200" b="1" dirty="0" smtClean="0">
                <a:latin typeface="+mn-ea"/>
              </a:rPr>
              <a:t>。</a:t>
            </a:r>
            <a:endParaRPr lang="en-US" altLang="zh-TW" sz="3200" b="1" dirty="0" smtClean="0">
              <a:latin typeface="+mn-ea"/>
            </a:endParaRPr>
          </a:p>
          <a:p>
            <a:r>
              <a:rPr lang="en-US" altLang="zh-TW" sz="3200" b="1" dirty="0" smtClean="0">
                <a:latin typeface="+mn-ea"/>
              </a:rPr>
              <a:t>1996</a:t>
            </a:r>
            <a:r>
              <a:rPr lang="zh-TW" altLang="en-US" sz="3200" b="1" dirty="0" smtClean="0">
                <a:latin typeface="+mn-ea"/>
              </a:rPr>
              <a:t>年預計被拆，</a:t>
            </a:r>
            <a:endParaRPr lang="en-US" altLang="zh-TW" sz="3200" b="1" dirty="0" smtClean="0">
              <a:latin typeface="+mn-ea"/>
            </a:endParaRPr>
          </a:p>
          <a:p>
            <a:r>
              <a:rPr lang="zh-TW" altLang="en-US" sz="3200" b="1" dirty="0">
                <a:latin typeface="+mn-ea"/>
              </a:rPr>
              <a:t>民間發起搶救行動</a:t>
            </a:r>
          </a:p>
        </p:txBody>
      </p:sp>
    </p:spTree>
    <p:extLst>
      <p:ext uri="{BB962C8B-B14F-4D97-AF65-F5344CB8AC3E}">
        <p14:creationId xmlns:p14="http://schemas.microsoft.com/office/powerpoint/2010/main" val="24765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海關與領事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80512" cy="5050639"/>
          </a:xfrm>
        </p:spPr>
        <p:txBody>
          <a:bodyPr anchor="t">
            <a:no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台灣開放四港口，設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四個海關，但名義上滬尾、雞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籠合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稱</a:t>
            </a:r>
            <a:r>
              <a:rPr lang="zh-TW" altLang="en-US" sz="3200" b="1" u="sng" dirty="0">
                <a:solidFill>
                  <a:schemeClr val="tx1"/>
                </a:solidFill>
                <a:latin typeface="+mn-ea"/>
              </a:rPr>
              <a:t>淡水關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，打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狗、安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平合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稱</a:t>
            </a:r>
            <a:r>
              <a:rPr lang="zh-TW" altLang="en-US" sz="3200" b="1" u="sng" dirty="0">
                <a:solidFill>
                  <a:schemeClr val="tx1"/>
                </a:solidFill>
                <a:latin typeface="+mn-ea"/>
              </a:rPr>
              <a:t>台灣關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1862 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年 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7 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月 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台灣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第一個海關在滬尾成立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，海關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工作以稅務與緝私為主，海關人員雖多任用外國人士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，但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對台灣仍是助益良多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為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了處理在台事務，外國政府因而需要外派領事來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台灣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495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1" y="1498591"/>
            <a:ext cx="8096250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79512" y="116632"/>
            <a:ext cx="87129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latin typeface="微軟正黑體"/>
                <a:ea typeface="微軟正黑體"/>
              </a:rPr>
              <a:t>英國在</a:t>
            </a:r>
            <a:r>
              <a:rPr lang="en-US" altLang="zh-TW" sz="2800" b="1" dirty="0">
                <a:solidFill>
                  <a:srgbClr val="FF0000"/>
                </a:solidFill>
                <a:latin typeface="微軟正黑體"/>
                <a:ea typeface="微軟正黑體"/>
              </a:rPr>
              <a:t>1878</a:t>
            </a:r>
            <a:r>
              <a:rPr lang="zh-TW" altLang="en-US" sz="2800" b="1" dirty="0">
                <a:solidFill>
                  <a:srgbClr val="FF0000"/>
                </a:solidFill>
                <a:latin typeface="微軟正黑體"/>
                <a:ea typeface="微軟正黑體"/>
              </a:rPr>
              <a:t>年於紅毛城主堡東側增建領事官邸，紅磚迴廊及斜屋頂，散發出細緻溫暖的風格，也軟化了主堡軍事剛強的建物線條。</a:t>
            </a:r>
          </a:p>
        </p:txBody>
      </p:sp>
    </p:spTree>
    <p:extLst>
      <p:ext uri="{BB962C8B-B14F-4D97-AF65-F5344CB8AC3E}">
        <p14:creationId xmlns:p14="http://schemas.microsoft.com/office/powerpoint/2010/main" val="376025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6096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40088" y="4767535"/>
            <a:ext cx="8796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  <a:latin typeface="微軟正黑體"/>
                <a:ea typeface="微軟正黑體"/>
              </a:rPr>
              <a:t>英國</a:t>
            </a:r>
            <a:r>
              <a:rPr lang="zh-TW" altLang="en-US" sz="2800" b="1" dirty="0">
                <a:solidFill>
                  <a:srgbClr val="FF0000"/>
                </a:solidFill>
                <a:latin typeface="微軟正黑體"/>
                <a:ea typeface="微軟正黑體"/>
              </a:rPr>
              <a:t>女皇維多利亞．瑞琴娜「</a:t>
            </a:r>
            <a:r>
              <a:rPr lang="en-US" altLang="zh-TW" sz="2800" b="1" dirty="0">
                <a:solidFill>
                  <a:srgbClr val="FF0000"/>
                </a:solidFill>
                <a:latin typeface="微軟正黑體"/>
                <a:ea typeface="微軟正黑體"/>
              </a:rPr>
              <a:t>Victoria Regina 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/>
                <a:ea typeface="微軟正黑體"/>
              </a:rPr>
              <a:t>」</a:t>
            </a:r>
            <a:endParaRPr lang="en-US" altLang="zh-TW" sz="2800" b="1" dirty="0" smtClean="0">
              <a:solidFill>
                <a:srgbClr val="FF0000"/>
              </a:solidFill>
              <a:latin typeface="微軟正黑體"/>
              <a:ea typeface="微軟正黑體"/>
            </a:endParaRPr>
          </a:p>
          <a:p>
            <a:r>
              <a:rPr lang="en-US" altLang="zh-TW" sz="2800" b="1" dirty="0" smtClean="0">
                <a:solidFill>
                  <a:srgbClr val="FF0000"/>
                </a:solidFill>
                <a:latin typeface="微軟正黑體"/>
                <a:ea typeface="微軟正黑體"/>
              </a:rPr>
              <a:t>1891</a:t>
            </a:r>
            <a:r>
              <a:rPr lang="zh-TW" altLang="en-US" sz="2800" b="1" dirty="0">
                <a:solidFill>
                  <a:srgbClr val="FF0000"/>
                </a:solidFill>
                <a:latin typeface="微軟正黑體"/>
                <a:ea typeface="微軟正黑體"/>
              </a:rPr>
              <a:t>年在位紀念磚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/>
                <a:ea typeface="微軟正黑體"/>
              </a:rPr>
              <a:t>雕</a:t>
            </a:r>
            <a:endParaRPr lang="en-US" altLang="zh-TW" sz="2800" b="1" dirty="0" smtClean="0">
              <a:solidFill>
                <a:srgbClr val="FF0000"/>
              </a:solidFill>
              <a:latin typeface="微軟正黑體"/>
              <a:ea typeface="微軟正黑體"/>
            </a:endParaRPr>
          </a:p>
          <a:p>
            <a:r>
              <a:rPr lang="zh-TW" altLang="en-US" sz="2800" b="1" dirty="0">
                <a:solidFill>
                  <a:srgbClr val="FF0000"/>
                </a:solidFill>
                <a:latin typeface="微軟正黑體"/>
              </a:rPr>
              <a:t>淡水紅毛城英國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/>
              </a:rPr>
              <a:t>領事館</a:t>
            </a:r>
            <a:endParaRPr lang="zh-TW" altLang="en-US" sz="28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89479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下一張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0"/>
            <a:ext cx="5715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6" descr="http://www.formosamedia.com.tw/ajaxfilemanager/uploaded/2011/08/13142547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86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文字方塊 4"/>
          <p:cNvSpPr txBox="1">
            <a:spLocks noChangeArrowheads="1"/>
          </p:cNvSpPr>
          <p:nvPr/>
        </p:nvSpPr>
        <p:spPr bwMode="auto">
          <a:xfrm>
            <a:off x="4284663" y="5661025"/>
            <a:ext cx="4859337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1pPr>
            <a:lvl2pPr marL="742950" indent="-285750" eaLnBrk="0" hangingPunct="0">
              <a:spcBef>
                <a:spcPts val="325"/>
              </a:spcBef>
              <a:buClr>
                <a:schemeClr val="accent1"/>
              </a:buClr>
              <a:buFont typeface="Verdana" pitchFamily="34" charset="0"/>
              <a:buChar char="◦"/>
              <a:defRPr sz="2300"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2pPr>
            <a:lvl3pPr marL="1143000" indent="-228600" eaLnBrk="0" hangingPunct="0">
              <a:spcBef>
                <a:spcPts val="350"/>
              </a:spcBef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3pPr>
            <a:lvl4pPr marL="1600200" indent="-228600" eaLnBrk="0" hangingPunct="0">
              <a:spcBef>
                <a:spcPts val="350"/>
              </a:spcBef>
              <a:buClr>
                <a:schemeClr val="accent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4pPr>
            <a:lvl5pPr marL="2057400" indent="-228600" eaLnBrk="0" hangingPunct="0">
              <a:spcBef>
                <a:spcPts val="350"/>
              </a:spcBef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2800" b="1" dirty="0" smtClean="0">
                <a:latin typeface="微軟正黑體" panose="020B0604030504040204" pitchFamily="34" charset="-120"/>
              </a:rPr>
              <a:t>王得祿墓位於嘉義縣新港鄉</a:t>
            </a:r>
            <a:endParaRPr kumimoji="1" lang="en-US" altLang="zh-TW" sz="2800" b="1" dirty="0" smtClean="0">
              <a:latin typeface="微軟正黑體" panose="020B0604030504040204" pitchFamily="34" charset="-12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TW" altLang="en-US" sz="1800" dirty="0" smtClean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pic>
        <p:nvPicPr>
          <p:cNvPr id="65541" name="Picture 8" descr="http://www.kidscool.com.tw/UpLoad/Box/DATA_IMG/200412-1王得祿墓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924175"/>
            <a:ext cx="381000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607592" y="5760"/>
            <a:ext cx="6536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Times New Roman"/>
              </a:rPr>
              <a:t>王得祿是</a:t>
            </a:r>
            <a:r>
              <a:rPr lang="zh-TW" altLang="en-US" sz="2800" b="1" dirty="0" smtClean="0">
                <a:latin typeface="Times New Roman"/>
              </a:rPr>
              <a:t>清朝臺灣</a:t>
            </a:r>
            <a:r>
              <a:rPr lang="zh-TW" altLang="en-US" sz="2800" b="1" dirty="0">
                <a:latin typeface="Times New Roman"/>
              </a:rPr>
              <a:t>第一高官</a:t>
            </a:r>
            <a:r>
              <a:rPr lang="zh-TW" altLang="en-US" sz="2800" b="1" dirty="0" smtClean="0">
                <a:latin typeface="Times New Roman"/>
              </a:rPr>
              <a:t>，皇帝敕封</a:t>
            </a:r>
            <a:r>
              <a:rPr lang="zh-TW" altLang="en-US" sz="2800" b="1" dirty="0">
                <a:latin typeface="Times New Roman"/>
              </a:rPr>
              <a:t>「太子太保」銜</a:t>
            </a:r>
            <a:r>
              <a:rPr lang="zh-TW" altLang="en-US" sz="2800" b="1" dirty="0" smtClean="0">
                <a:latin typeface="Times New Roman"/>
              </a:rPr>
              <a:t>，嘉義縣</a:t>
            </a:r>
            <a:r>
              <a:rPr lang="zh-TW" altLang="en-US" sz="2800" b="1" dirty="0">
                <a:solidFill>
                  <a:prstClr val="black"/>
                </a:solidFill>
                <a:latin typeface="Times New Roman"/>
              </a:rPr>
              <a:t>「太保市」</a:t>
            </a:r>
            <a:r>
              <a:rPr lang="zh-TW" altLang="en-US" sz="2800" b="1" dirty="0" smtClean="0">
                <a:latin typeface="Times New Roman"/>
              </a:rPr>
              <a:t>地名的</a:t>
            </a:r>
            <a:r>
              <a:rPr lang="zh-TW" altLang="en-US" sz="2800" b="1" dirty="0">
                <a:latin typeface="Times New Roman"/>
              </a:rPr>
              <a:t>由來。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0132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927373"/>
            <a:ext cx="9112591" cy="595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187624" y="18864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latin typeface="微軟正黑體"/>
                <a:ea typeface="微軟正黑體"/>
              </a:rPr>
              <a:t>打狗英國領事館</a:t>
            </a:r>
            <a:endParaRPr lang="zh-TW" altLang="en-US" sz="32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49214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洋行與洋商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80512" cy="5050639"/>
          </a:xfrm>
        </p:spPr>
        <p:txBody>
          <a:bodyPr anchor="t">
            <a:no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開港後外商介入產品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交易，透過其廣大的世界貿易體系，將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台灣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的產品銷往世界各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地。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首先來台貿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易商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︰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英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商怡和洋行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  <a:ea typeface="+mj-ea"/>
              </a:rPr>
              <a:t>(Jardine Matheson &amp; Co.)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  <a:ea typeface="+mj-ea"/>
              </a:rPr>
              <a:t>與甸德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洋行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  <a:ea typeface="+mj-ea"/>
              </a:rPr>
              <a:t>(Dent &amp; Co</a:t>
            </a:r>
            <a:r>
              <a:rPr lang="en-US" altLang="zh-TW" sz="3200" b="1" dirty="0" smtClean="0">
                <a:solidFill>
                  <a:schemeClr val="tx1"/>
                </a:solidFill>
                <a:latin typeface="+mj-ea"/>
                <a:ea typeface="+mj-ea"/>
              </a:rPr>
              <a:t>.)</a:t>
            </a:r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 。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洋行挾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著雄厚資金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、國際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商業網、與優良的交通工具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，對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傳統華商形成嚴重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威脅。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十九世紀在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洋商的帶領下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，台灣進入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世界經濟體系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，提高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了華商的商業水準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zh-TW" altLang="en-US" sz="3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2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C:\Documents and Settings\User\桌面\新港安平之行\DSC0569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94218"/>
            <a:ext cx="8959850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96104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+mn-ea"/>
              </a:rPr>
              <a:t>德記洋行採</a:t>
            </a:r>
            <a:r>
              <a:rPr lang="en-US" altLang="zh-TW" sz="3200" b="1" dirty="0" err="1">
                <a:solidFill>
                  <a:srgbClr val="FF0000"/>
                </a:solidFill>
                <a:latin typeface="+mn-ea"/>
              </a:rPr>
              <a:t>Talt</a:t>
            </a:r>
            <a:r>
              <a:rPr lang="en-US" altLang="zh-TW" sz="3200" b="1" dirty="0">
                <a:solidFill>
                  <a:srgbClr val="FF0000"/>
                </a:solidFill>
                <a:latin typeface="+mn-ea"/>
              </a:rPr>
              <a:t> &amp; Co </a:t>
            </a:r>
            <a:r>
              <a:rPr lang="zh-TW" altLang="en-US" sz="3200" b="1" dirty="0">
                <a:solidFill>
                  <a:srgbClr val="FF0000"/>
                </a:solidFill>
                <a:latin typeface="+mn-ea"/>
              </a:rPr>
              <a:t>的中文，屬於英屬東印度公司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，安</a:t>
            </a:r>
            <a:r>
              <a:rPr lang="zh-TW" altLang="en-US" sz="3200" b="1" dirty="0">
                <a:solidFill>
                  <a:srgbClr val="FF0000"/>
                </a:solidFill>
                <a:latin typeface="+mn-ea"/>
              </a:rPr>
              <a:t>平港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通商英</a:t>
            </a:r>
            <a:r>
              <a:rPr lang="zh-TW" altLang="en-US" sz="3200" b="1" dirty="0">
                <a:solidFill>
                  <a:srgbClr val="FF0000"/>
                </a:solidFill>
                <a:latin typeface="+mn-ea"/>
              </a:rPr>
              <a:t>商德記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洋行在安平，興建</a:t>
            </a:r>
            <a:r>
              <a:rPr lang="zh-TW" altLang="en-US" sz="3200" b="1" dirty="0">
                <a:solidFill>
                  <a:srgbClr val="FF0000"/>
                </a:solidFill>
                <a:latin typeface="+mn-ea"/>
              </a:rPr>
              <a:t>洋房、倉庫，以輸出台灣的砂糖、樟腦，並輸入鴉片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為主。</a:t>
            </a:r>
            <a:endParaRPr lang="zh-TW" altLang="en-US" sz="32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339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C:\Documents and Settings\User\桌面\新港安平之行\DSC057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25412"/>
            <a:ext cx="3686175" cy="655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Picture 3" descr="C:\Documents and Settings\User\桌面\新港安平之行\DSC057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" y="125412"/>
            <a:ext cx="3786188" cy="673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795681" y="34924"/>
            <a:ext cx="1661993" cy="68230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Times New Roman"/>
              </a:rPr>
              <a:t>德記洋行與怡記、和記、東興、唻</a:t>
            </a:r>
            <a:r>
              <a:rPr lang="zh-TW" altLang="en-US" sz="3200" b="1" dirty="0" smtClean="0">
                <a:solidFill>
                  <a:srgbClr val="FF0000"/>
                </a:solidFill>
                <a:latin typeface="Times New Roman"/>
              </a:rPr>
              <a:t>記合</a:t>
            </a:r>
            <a:r>
              <a:rPr lang="zh-TW" altLang="en-US" sz="3200" b="1" dirty="0">
                <a:solidFill>
                  <a:srgbClr val="FF0000"/>
                </a:solidFill>
                <a:latin typeface="Times New Roman"/>
              </a:rPr>
              <a:t>稱安平五大</a:t>
            </a:r>
            <a:r>
              <a:rPr lang="zh-TW" altLang="en-US" sz="3200" b="1" dirty="0" smtClean="0">
                <a:solidFill>
                  <a:srgbClr val="FF0000"/>
                </a:solidFill>
                <a:latin typeface="Times New Roman"/>
              </a:rPr>
              <a:t>洋行</a:t>
            </a:r>
            <a:endParaRPr lang="en-US" altLang="zh-TW" sz="3200" b="1" dirty="0" smtClean="0">
              <a:solidFill>
                <a:srgbClr val="FF0000"/>
              </a:solidFill>
              <a:latin typeface="Times New Roman"/>
            </a:endParaRPr>
          </a:p>
          <a:p>
            <a:r>
              <a:rPr lang="zh-TW" altLang="en-US" sz="3200" b="1" dirty="0" smtClean="0">
                <a:solidFill>
                  <a:srgbClr val="FF0000"/>
                </a:solidFill>
                <a:latin typeface="Times New Roman"/>
              </a:rPr>
              <a:t>目前</a:t>
            </a:r>
            <a:r>
              <a:rPr lang="zh-TW" altLang="en-US" sz="3200" b="1" dirty="0">
                <a:solidFill>
                  <a:srgbClr val="FF0000"/>
                </a:solidFill>
                <a:latin typeface="Times New Roman"/>
              </a:rPr>
              <a:t>僅剩德記洋行和東興洋行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05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http://kfezmg.bay.livefilestore.com/y1pDqzupQj8UKYGG-1YHuwwBJfzkBMFLK4SmxKtS-MrdcaNyaXuSMml8EvwxKRI3z-EpxiKmOGIjY0esVMXf7vYjQ/DSC_82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1300"/>
            <a:ext cx="60960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1" name="Picture 4" descr="http://kfezmg.bay.livefilestore.com/y1pDqzupQj8UKbBC7bBPQhIuw967QgRxfHLipISYA149K9HFMO1z6VWRrBfi9_5txgn-4ke8PvmtKWks2jzyE_zxg/DSC_82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68" y="43480"/>
            <a:ext cx="60960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121112" y="4120180"/>
            <a:ext cx="3048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+mn-ea"/>
              </a:rPr>
              <a:t>東興</a:t>
            </a:r>
            <a:r>
              <a:rPr lang="zh-TW" altLang="en-US" sz="3200" b="1" dirty="0" smtClean="0">
                <a:solidFill>
                  <a:srgbClr val="FF0000"/>
                </a:solidFill>
                <a:latin typeface="+mn-ea"/>
              </a:rPr>
              <a:t>洋行在西洋建築的架構下，運用了本土的建材，並融入本土裝飾手法。</a:t>
            </a:r>
            <a:endParaRPr lang="zh-TW" altLang="en-US" sz="32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4348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典型的「殖民地式建築」展現中西合一的美感。</a:t>
            </a:r>
          </a:p>
        </p:txBody>
      </p:sp>
    </p:spTree>
    <p:extLst>
      <p:ext uri="{BB962C8B-B14F-4D97-AF65-F5344CB8AC3E}">
        <p14:creationId xmlns:p14="http://schemas.microsoft.com/office/powerpoint/2010/main" val="248780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+mn-ea"/>
                <a:ea typeface="+mn-ea"/>
              </a:rPr>
              <a:t>人民生活與消費</a:t>
            </a:r>
            <a:endParaRPr lang="zh-TW" altLang="en-US" sz="4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496" y="1807361"/>
            <a:ext cx="9108504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無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論是茶、糖或是樟腦，從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生產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過程到運銷出口，均為台灣人提供許多就業機會，增加撫養人口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但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賺到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錢之後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，台灣人幾乎把全部收入花在吃及拜拜、交際應酬上，消費習慣偏重於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消費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性用品而非生產性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用品。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台灣人民沒有增加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積蓄，超過一半以上的外匯是花在鴉片之上。</a:t>
            </a:r>
          </a:p>
        </p:txBody>
      </p:sp>
    </p:spTree>
    <p:extLst>
      <p:ext uri="{BB962C8B-B14F-4D97-AF65-F5344CB8AC3E}">
        <p14:creationId xmlns:p14="http://schemas.microsoft.com/office/powerpoint/2010/main" val="398951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社會的轉變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隨著茶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業重要性的提升，北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台灣的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地位相對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提高，南台灣的糖業則在世界市場的萎縮下停滯不前，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台灣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歷史重心因而北移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由於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漢人開發山區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，侵入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原住民區域，因而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引起嚴重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的漢「番」衝突，常造成原住民東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移。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由於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外商來台開拓市場，但語言及民情的隔閡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，外商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無法直接與台灣人進行貿易，需要透過中間人的幫助，因而塑造了買辦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人物。</a:t>
            </a:r>
            <a:endParaRPr lang="zh-TW" altLang="en-US" sz="3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500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買辦與豪紳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marL="489612" lvl="0" indent="-457200" defTabSz="914400" fontAlgn="base">
              <a:spcBef>
                <a:spcPts val="0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買辦：是指</a:t>
            </a:r>
            <a:r>
              <a:rPr lang="en-US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1800~1900</a:t>
            </a:r>
            <a:r>
              <a:rPr lang="en-US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之間幫助歐美國家於中國進行雙邊貿易的中國商人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89612" lvl="0" indent="-457200" defTabSz="914400" fontAlgn="base">
              <a:spcBef>
                <a:spcPts val="0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買辦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通常外語能力強，一方面可作為歐美商人與中國商人的翻譯，也可處理歐美國家商界與中國政府之雙向溝通。除此，還可自營商舖，因此致富者頗眾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89612" lvl="0" indent="-457200" defTabSz="914400" fontAlgn="base">
              <a:spcBef>
                <a:spcPts val="0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台灣</a:t>
            </a:r>
            <a:r>
              <a:rPr lang="en-US" altLang="zh-TW" sz="3200" b="1" dirty="0">
                <a:solidFill>
                  <a:prstClr val="black"/>
                </a:solidFill>
                <a:latin typeface="+mn-ea"/>
              </a:rPr>
              <a:t>19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世紀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中葉買辦出身的豪紳代表，大稻埕的李春生及打狗商人陳福謙。</a:t>
            </a:r>
            <a:endParaRPr lang="en-US" altLang="zh-TW" sz="3200" b="1" dirty="0">
              <a:solidFill>
                <a:prstClr val="black"/>
              </a:solidFill>
              <a:latin typeface="+mn-ea"/>
            </a:endParaRPr>
          </a:p>
          <a:p>
            <a:pPr marL="365125" lvl="0" indent="-255588" defTabSz="914400" fontAlgn="base">
              <a:spcBef>
                <a:spcPts val="400"/>
              </a:spcBef>
              <a:spcAft>
                <a:spcPct val="0"/>
              </a:spcAft>
              <a:buClr>
                <a:srgbClr val="D16349"/>
              </a:buClr>
              <a:buSzPct val="68000"/>
              <a:buFont typeface="Wingdings 3" pitchFamily="18" charset="2"/>
              <a:buChar char=""/>
            </a:pPr>
            <a:endParaRPr lang="zh-TW" altLang="en-US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1600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TW" altLang="en-US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914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李春生（</a:t>
            </a:r>
            <a:r>
              <a:rPr lang="en-US" altLang="zh-TW" sz="4400" b="1" dirty="0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1838~1924</a:t>
            </a:r>
            <a:r>
              <a:rPr lang="zh-TW" altLang="en-US" sz="4400" b="1" dirty="0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）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fontScale="92500" lnSpcReduction="10000"/>
          </a:bodyPr>
          <a:lstStyle/>
          <a:p>
            <a:pPr lvl="0" defTabSz="91440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李春生廈門人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， </a:t>
            </a:r>
            <a:r>
              <a:rPr lang="en-US" altLang="zh-TW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15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歲信奉基督教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， 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20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歲進入英廈門商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怡記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洋行。後被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洋行主人推薦給陶德，擔任寶順洋行的買辦，類似像經理人的角色。</a:t>
            </a:r>
          </a:p>
          <a:p>
            <a:pPr lvl="0" defTabSz="91440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1868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年到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大稻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埕協助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Dodd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的茶葉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事業。後來自營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茶行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，進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口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煤油致富。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lvl="0" defTabSz="91440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通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英、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</a:rPr>
              <a:t>日語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被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稱為「番仔勢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－－李春生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」，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常扮演外商與本地住民糾紛的協調者，頗具聲望。</a:t>
            </a:r>
          </a:p>
          <a:p>
            <a:pPr lvl="0" defTabSz="91440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1896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年乙未戰爭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，台北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城動盪混亂，他特別引日軍入城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。臺灣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總督府特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授與總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督府參事一職，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為臺灣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人於總督府體制中最高的官職。 </a:t>
            </a:r>
          </a:p>
          <a:p>
            <a:endParaRPr lang="zh-TW" altLang="en-US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415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" y="90000"/>
            <a:ext cx="5508041" cy="6768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510916" y="90000"/>
            <a:ext cx="363308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李春生經商成功，</a:t>
            </a:r>
            <a:endParaRPr lang="en-US" altLang="zh-TW" sz="2800" dirty="0" smtClean="0"/>
          </a:p>
          <a:p>
            <a:r>
              <a:rPr lang="zh-TW" altLang="en-US" sz="2800" dirty="0" smtClean="0"/>
              <a:t>因為細心、耐心，永遠只用三分之二的資本去投資。</a:t>
            </a:r>
            <a:endParaRPr lang="en-US" altLang="zh-TW" sz="2800" dirty="0" smtClean="0"/>
          </a:p>
          <a:p>
            <a:r>
              <a:rPr lang="zh-TW" altLang="en-US" sz="2800" dirty="0" smtClean="0"/>
              <a:t>跟人不同，他憑藉著得多失少的投資計劃。</a:t>
            </a:r>
            <a:endParaRPr lang="en-US" altLang="zh-TW" sz="2800" dirty="0" smtClean="0"/>
          </a:p>
          <a:p>
            <a:r>
              <a:rPr lang="zh-TW" altLang="en-US" sz="2800" dirty="0" smtClean="0">
                <a:solidFill>
                  <a:srgbClr val="000000"/>
                </a:solidFill>
                <a:latin typeface="Gotham-book"/>
              </a:rPr>
              <a:t>懂得經營關係，熱心公益，踴躍捐錢，劉銘傳主政期間，築路、造堤、建街，都提</a:t>
            </a:r>
            <a:r>
              <a:rPr lang="zh-TW" altLang="en-US" sz="2800" dirty="0">
                <a:solidFill>
                  <a:srgbClr val="000000"/>
                </a:solidFill>
                <a:latin typeface="Gotham-book"/>
              </a:rPr>
              <a:t>供</a:t>
            </a:r>
            <a:r>
              <a:rPr lang="zh-TW" altLang="en-US" sz="2800" dirty="0" smtClean="0">
                <a:solidFill>
                  <a:srgbClr val="000000"/>
                </a:solidFill>
                <a:latin typeface="Gotham-book"/>
              </a:rPr>
              <a:t>捐獻。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29948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27584" y="260648"/>
            <a:ext cx="7125113" cy="924475"/>
          </a:xfrm>
        </p:spPr>
        <p:txBody>
          <a:bodyPr/>
          <a:lstStyle/>
          <a:p>
            <a:pPr algn="ctr">
              <a:defRPr/>
            </a:pPr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基隆二沙灣砲台</a:t>
            </a:r>
            <a:endParaRPr lang="zh-TW" altLang="en-US" sz="4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562" name="內容版面配置區 1"/>
          <p:cNvSpPr>
            <a:spLocks noGrp="1"/>
          </p:cNvSpPr>
          <p:nvPr>
            <p:ph idx="1"/>
          </p:nvPr>
        </p:nvSpPr>
        <p:spPr>
          <a:xfrm>
            <a:off x="0" y="1481138"/>
            <a:ext cx="9144000" cy="5376862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二沙灣砲臺建於道光二十年</a:t>
            </a:r>
            <a: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﹝1840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﹞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66564" name="圖片 4" descr="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0" y="1958328"/>
            <a:ext cx="6502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172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2948" cy="6840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508519" y="-99392"/>
            <a:ext cx="366105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000000"/>
                </a:solidFill>
                <a:latin typeface="+mj-ea"/>
                <a:ea typeface="+mj-ea"/>
              </a:rPr>
              <a:t>李春生捐獻</a:t>
            </a:r>
            <a:r>
              <a:rPr lang="zh-TW" altLang="en-US" sz="3200" b="1" dirty="0">
                <a:solidFill>
                  <a:srgbClr val="000000"/>
                </a:solidFill>
                <a:latin typeface="+mj-ea"/>
                <a:ea typeface="+mj-ea"/>
              </a:rPr>
              <a:t>基督長老教會大稻</a:t>
            </a:r>
            <a:r>
              <a:rPr lang="zh-TW" altLang="en-US" sz="3200" b="1" dirty="0" smtClean="0">
                <a:solidFill>
                  <a:srgbClr val="000000"/>
                </a:solidFill>
                <a:latin typeface="+mj-ea"/>
                <a:ea typeface="+mj-ea"/>
              </a:rPr>
              <a:t>埕也</a:t>
            </a:r>
            <a:r>
              <a:rPr lang="zh-TW" altLang="en-US" sz="3200" b="1" dirty="0">
                <a:solidFill>
                  <a:srgbClr val="000000"/>
                </a:solidFill>
                <a:latin typeface="+mj-ea"/>
                <a:ea typeface="+mj-ea"/>
              </a:rPr>
              <a:t>寫了許多關於中西哲學、宗教思想的</a:t>
            </a:r>
            <a:r>
              <a:rPr lang="zh-TW" altLang="en-US" sz="3200" b="1" dirty="0" smtClean="0">
                <a:solidFill>
                  <a:srgbClr val="000000"/>
                </a:solidFill>
                <a:latin typeface="+mj-ea"/>
                <a:ea typeface="+mj-ea"/>
              </a:rPr>
              <a:t>書。</a:t>
            </a:r>
            <a:r>
              <a:rPr lang="zh-TW" altLang="en-US" sz="3200" b="1" dirty="0">
                <a:solidFill>
                  <a:srgbClr val="000000"/>
                </a:solidFill>
                <a:latin typeface="+mj-ea"/>
                <a:ea typeface="+mj-ea"/>
              </a:rPr>
              <a:t>教會位於臺北甘州街 。晚年他在大稻埕教會擔任長老一職，致力於</a:t>
            </a:r>
            <a:r>
              <a:rPr lang="zh-TW" altLang="en-US" sz="3200" b="1" dirty="0" smtClean="0">
                <a:solidFill>
                  <a:srgbClr val="000000"/>
                </a:solidFill>
                <a:latin typeface="+mj-ea"/>
                <a:ea typeface="+mj-ea"/>
              </a:rPr>
              <a:t>傳教</a:t>
            </a:r>
            <a:r>
              <a:rPr lang="zh-TW" altLang="en-US" sz="3200" b="1" dirty="0" smtClean="0">
                <a:solidFill>
                  <a:srgbClr val="000000"/>
                </a:solidFill>
                <a:latin typeface="微軟正黑體" panose="020B0604030504040204" pitchFamily="34" charset="-120"/>
              </a:rPr>
              <a:t>。</a:t>
            </a:r>
            <a:r>
              <a:rPr lang="zh-TW" altLang="en-US" sz="3200" b="1" dirty="0">
                <a:solidFill>
                  <a:srgbClr val="000000"/>
                </a:solidFill>
                <a:latin typeface="Gotham-book"/>
              </a:rPr>
              <a:t>也寫了許多關於中西哲學、宗教思想的</a:t>
            </a:r>
            <a:r>
              <a:rPr lang="zh-TW" altLang="en-US" sz="3200" b="1" dirty="0" smtClean="0">
                <a:solidFill>
                  <a:srgbClr val="000000"/>
                </a:solidFill>
                <a:latin typeface="Gotham-book"/>
              </a:rPr>
              <a:t>書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</a:rPr>
              <a:t>。</a:t>
            </a:r>
            <a:endParaRPr lang="zh-TW" altLang="en-US" sz="3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3540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陳福謙</a:t>
            </a:r>
            <a:r>
              <a:rPr lang="zh-TW" altLang="en-US" sz="4400" b="1" dirty="0" smtClean="0">
                <a:solidFill>
                  <a:schemeClr val="tx1"/>
                </a:solidFill>
                <a:latin typeface="新細明體"/>
                <a:ea typeface="新細明體"/>
              </a:rPr>
              <a:t>（</a:t>
            </a:r>
            <a:r>
              <a:rPr lang="en-US" altLang="zh-TW" sz="4400" b="1" dirty="0" smtClean="0">
                <a:solidFill>
                  <a:schemeClr val="tx1"/>
                </a:solidFill>
                <a:latin typeface="新細明體"/>
                <a:ea typeface="新細明體"/>
              </a:rPr>
              <a:t>1834~1882</a:t>
            </a:r>
            <a:r>
              <a:rPr lang="zh-TW" altLang="en-US" sz="4400" b="1" dirty="0" smtClean="0">
                <a:solidFill>
                  <a:schemeClr val="tx1"/>
                </a:solidFill>
                <a:latin typeface="新細明體"/>
                <a:ea typeface="新細明體"/>
              </a:rPr>
              <a:t>）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lnSpcReduction="10000"/>
          </a:bodyPr>
          <a:lstStyle/>
          <a:p>
            <a:pPr lvl="0" defTabSz="914400" fontAlgn="base">
              <a:spcBef>
                <a:spcPts val="0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陳家早年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以撐船為業，後從事米、糖的販賣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，在苓仔寮（高雄苓雅）設立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「順和行」。</a:t>
            </a:r>
          </a:p>
          <a:p>
            <a:pPr lvl="0" defTabSz="914400" fontAlgn="base">
              <a:spcBef>
                <a:spcPts val="0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陳福謙與農民簽約貸款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方式，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控制打狗一半以上的糖產。</a:t>
            </a:r>
          </a:p>
          <a:p>
            <a:pPr defTabSz="914400" fontAlgn="base">
              <a:spcBef>
                <a:spcPts val="0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將臺灣糖直銷日本，或由洋商以轉運方式銷售世界各地，因此成為打狗首富。</a:t>
            </a:r>
          </a:p>
          <a:p>
            <a:pPr lvl="0" defTabSz="914400" fontAlgn="base">
              <a:spcBef>
                <a:spcPts val="0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陳福謙過逝後，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家業中衰。當時跟著陳福謙做生意的陳中和自立門戶，經營糖業有成。</a:t>
            </a:r>
          </a:p>
          <a:p>
            <a:pPr lvl="0" defTabSz="914400" fontAlgn="base">
              <a:spcBef>
                <a:spcPts val="0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陳中和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子孫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接續家業並拓展版圖，高雄陳家遂成為臺灣五大家族之一。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0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65125" lvl="0" indent="-255588" algn="ctr" defTabSz="914400" fontAlgn="base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</a:pPr>
            <a:r>
              <a:rPr lang="zh-TW" altLang="en-US" sz="4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新興市鎮與港</a:t>
            </a:r>
            <a:r>
              <a:rPr lang="zh-TW" altLang="en-US" sz="4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市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marL="489612" lvl="0" indent="-457200" defTabSz="914400" fontAlgn="base">
              <a:spcBef>
                <a:spcPts val="0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開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港後新興發展的港市，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如</a:t>
            </a:r>
            <a:r>
              <a:rPr lang="zh-TW" altLang="en-US" sz="3200" b="1" u="sng" dirty="0">
                <a:solidFill>
                  <a:prstClr val="black"/>
                </a:solidFill>
                <a:latin typeface="+mn-ea"/>
              </a:rPr>
              <a:t>大稻埕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、</a:t>
            </a:r>
            <a:r>
              <a:rPr lang="zh-TW" altLang="en-US" sz="3200" b="1" u="sng" dirty="0">
                <a:solidFill>
                  <a:prstClr val="black"/>
                </a:solidFill>
                <a:latin typeface="+mn-ea"/>
              </a:rPr>
              <a:t>大嵙崁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、</a:t>
            </a:r>
            <a:r>
              <a:rPr lang="zh-TW" altLang="en-US" sz="3200" b="1" u="sng" dirty="0">
                <a:solidFill>
                  <a:prstClr val="black"/>
                </a:solidFill>
                <a:latin typeface="+mn-ea"/>
              </a:rPr>
              <a:t>三角湧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、</a:t>
            </a:r>
            <a:r>
              <a:rPr lang="zh-TW" altLang="en-US" sz="3200" b="1" u="sng" dirty="0">
                <a:solidFill>
                  <a:prstClr val="black"/>
                </a:solidFill>
                <a:latin typeface="+mn-ea"/>
              </a:rPr>
              <a:t>鹹菜甕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、</a:t>
            </a:r>
            <a:r>
              <a:rPr lang="zh-TW" altLang="en-US" sz="3200" b="1" u="sng" dirty="0">
                <a:solidFill>
                  <a:prstClr val="black"/>
                </a:solidFill>
                <a:latin typeface="+mn-ea"/>
              </a:rPr>
              <a:t>樹杞林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、</a:t>
            </a:r>
            <a:r>
              <a:rPr lang="zh-TW" altLang="en-US" sz="3200" b="1" u="sng" dirty="0">
                <a:solidFill>
                  <a:prstClr val="black"/>
                </a:solidFill>
                <a:latin typeface="+mn-ea"/>
              </a:rPr>
              <a:t>貓里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、</a:t>
            </a:r>
            <a:r>
              <a:rPr lang="zh-TW" altLang="en-US" sz="3200" b="1" u="sng" dirty="0">
                <a:solidFill>
                  <a:prstClr val="black"/>
                </a:solidFill>
                <a:latin typeface="+mn-ea"/>
              </a:rPr>
              <a:t>八里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（苗栗大湖）、</a:t>
            </a:r>
            <a:r>
              <a:rPr lang="zh-TW" altLang="en-US" sz="3200" b="1" u="sng" dirty="0">
                <a:solidFill>
                  <a:prstClr val="black"/>
                </a:solidFill>
                <a:latin typeface="+mn-ea"/>
              </a:rPr>
              <a:t>南庄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、</a:t>
            </a:r>
            <a:r>
              <a:rPr lang="zh-TW" altLang="en-US" sz="3200" b="1" u="sng" dirty="0">
                <a:solidFill>
                  <a:prstClr val="black"/>
                </a:solidFill>
                <a:latin typeface="+mn-ea"/>
              </a:rPr>
              <a:t>三叉河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、</a:t>
            </a:r>
            <a:r>
              <a:rPr lang="zh-TW" altLang="en-US" sz="3200" b="1" u="sng" dirty="0">
                <a:solidFill>
                  <a:prstClr val="black"/>
                </a:solidFill>
                <a:latin typeface="+mn-ea"/>
              </a:rPr>
              <a:t>東勢角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、</a:t>
            </a:r>
            <a:r>
              <a:rPr lang="zh-TW" altLang="en-US" sz="3200" b="1" u="sng" dirty="0">
                <a:solidFill>
                  <a:prstClr val="black"/>
                </a:solidFill>
                <a:latin typeface="+mn-ea"/>
              </a:rPr>
              <a:t>集集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、</a:t>
            </a:r>
            <a:r>
              <a:rPr lang="zh-TW" altLang="en-US" sz="3200" b="1" u="sng" dirty="0">
                <a:solidFill>
                  <a:prstClr val="black"/>
                </a:solidFill>
                <a:latin typeface="+mn-ea"/>
              </a:rPr>
              <a:t>林圯埔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等。</a:t>
            </a:r>
            <a:endParaRPr lang="en-US" altLang="zh-TW" sz="3200" b="1" dirty="0">
              <a:solidFill>
                <a:prstClr val="black"/>
              </a:solidFill>
              <a:latin typeface="+mn-ea"/>
            </a:endParaRPr>
          </a:p>
          <a:p>
            <a:pPr marL="489612" lvl="0" indent="-457200" defTabSz="914400" fontAlgn="base">
              <a:spcBef>
                <a:spcPts val="0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北部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基隆和淡水，以及安平、打狗四個通商口岸發展極速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。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淡水港成為全島最大貿易港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。</a:t>
            </a:r>
            <a:endParaRPr lang="en-US" altLang="zh-TW" sz="3200" b="1" dirty="0">
              <a:solidFill>
                <a:prstClr val="black"/>
              </a:solidFill>
              <a:latin typeface="+mn-ea"/>
            </a:endParaRPr>
          </a:p>
          <a:p>
            <a:pPr marL="489612" lvl="0" indent="-457200" defTabSz="914400" fontAlgn="base">
              <a:spcBef>
                <a:spcPts val="0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南北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四港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的功能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增強，西海岸的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港口因而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</a:rPr>
              <a:t>沒落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</a:rPr>
              <a:t>。</a:t>
            </a:r>
            <a:endParaRPr lang="en-US" altLang="zh-TW" sz="3200" b="1" dirty="0">
              <a:solidFill>
                <a:prstClr val="black"/>
              </a:solidFill>
              <a:latin typeface="+mn-ea"/>
            </a:endParaRPr>
          </a:p>
          <a:p>
            <a:pPr marL="489612" lvl="0" indent="-457200" defTabSz="914400" fontAlgn="base">
              <a:spcBef>
                <a:spcPts val="0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n-ea"/>
                <a:hlinkClick r:id="rId2"/>
              </a:rPr>
              <a:t>大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  <a:hlinkClick r:id="rId2"/>
              </a:rPr>
              <a:t>稻</a:t>
            </a:r>
            <a:r>
              <a:rPr lang="zh-TW" altLang="en-US" sz="3200" b="1" dirty="0" smtClean="0">
                <a:solidFill>
                  <a:prstClr val="black"/>
                </a:solidFill>
                <a:latin typeface="+mn-ea"/>
                <a:hlinkClick r:id="rId2"/>
              </a:rPr>
              <a:t>埕風華</a:t>
            </a:r>
            <a:endParaRPr lang="en-US" altLang="zh-TW" sz="3200" b="1" dirty="0">
              <a:solidFill>
                <a:prstClr val="black"/>
              </a:solidFill>
              <a:latin typeface="+mn-ea"/>
            </a:endParaRPr>
          </a:p>
          <a:p>
            <a:pPr marL="489612" lvl="0" indent="-457200" defTabSz="914400" fontAlgn="base">
              <a:spcBef>
                <a:spcPts val="0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+mn-ea"/>
                <a:hlinkClick r:id="rId3"/>
              </a:rPr>
              <a:t>三峽</a:t>
            </a:r>
            <a:r>
              <a:rPr lang="zh-TW" altLang="en-US" sz="3200" b="1" dirty="0">
                <a:solidFill>
                  <a:prstClr val="black"/>
                </a:solidFill>
                <a:latin typeface="+mn-ea"/>
                <a:hlinkClick r:id="rId3"/>
              </a:rPr>
              <a:t>老街</a:t>
            </a:r>
            <a:endParaRPr lang="zh-TW" altLang="en-US" sz="3200" b="1" dirty="0">
              <a:solidFill>
                <a:prstClr val="black"/>
              </a:solidFill>
              <a:latin typeface="+mn-ea"/>
            </a:endParaRPr>
          </a:p>
          <a:p>
            <a:pPr marL="365125" lvl="0" indent="-255588" defTabSz="914400" fontAlgn="base">
              <a:spcBef>
                <a:spcPts val="400"/>
              </a:spcBef>
              <a:spcAft>
                <a:spcPct val="0"/>
              </a:spcAft>
              <a:buClr>
                <a:srgbClr val="D16349"/>
              </a:buClr>
              <a:buSzPct val="68000"/>
              <a:buFont typeface="Wingdings 3" pitchFamily="18" charset="2"/>
              <a:buChar char=""/>
            </a:pPr>
            <a:endParaRPr lang="zh-TW" altLang="en-US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5125" lvl="0" indent="-255588" defTabSz="914400" fontAlgn="base">
              <a:lnSpc>
                <a:spcPct val="80000"/>
              </a:lnSpc>
              <a:spcBef>
                <a:spcPts val="400"/>
              </a:spcBef>
              <a:spcAft>
                <a:spcPct val="0"/>
              </a:spcAft>
              <a:buClr>
                <a:srgbClr val="D16349"/>
              </a:buClr>
              <a:buSzPct val="68000"/>
              <a:buFont typeface="Wingdings 3" pitchFamily="18" charset="2"/>
              <a:buChar char=""/>
            </a:pPr>
            <a:endParaRPr lang="zh-TW" altLang="en-US" sz="2800" dirty="0">
              <a:solidFill>
                <a:prstClr val="black"/>
              </a:solidFill>
              <a:latin typeface="華康宗楷體W7(P)" pitchFamily="66" charset="-120"/>
              <a:ea typeface="華康宗楷體W7(P)" pitchFamily="66" charset="-120"/>
            </a:endParaRPr>
          </a:p>
          <a:p>
            <a:pPr marL="0" indent="0">
              <a:buNone/>
            </a:pPr>
            <a:endParaRPr lang="zh-TW" altLang="en-US" sz="3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5531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content-sjc2-1.xx.fbcdn.net/hphotos-xpf1/v/t1.0-9/10402478_949539678411104_786615057317470678_n.jpg?oh=f3ed65090a569305559249985821b81a&amp;oe=560531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1562100"/>
            <a:ext cx="91440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79512" y="238661"/>
            <a:ext cx="6552728" cy="707886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helvetica"/>
              </a:rPr>
              <a:t>日治時期大稻埕河港舊</a:t>
            </a:r>
            <a:r>
              <a:rPr lang="zh-TW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helvetica"/>
              </a:rPr>
              <a:t>照</a:t>
            </a:r>
            <a:endParaRPr lang="zh-TW" altLang="en-US" sz="4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130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28" y="764704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747192" y="0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srgbClr val="FF0000"/>
                </a:solidFill>
              </a:rPr>
              <a:t>大溪老街的巴洛克建築</a:t>
            </a:r>
            <a:endParaRPr lang="zh-TW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956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http://www.hac.taipei.gov.tw/public/MMO/HAKKA/%E8%8B%97%E6%A0%97%E7%B8%A3%E5%8D%97%E5%BA%84%E9%84%89p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0"/>
            <a:ext cx="428625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4" descr="http://www.tonyhuang39.com/tony0600/20080623_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8275"/>
            <a:ext cx="45720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文字方塊 3"/>
          <p:cNvSpPr txBox="1">
            <a:spLocks noChangeArrowheads="1"/>
          </p:cNvSpPr>
          <p:nvPr/>
        </p:nvSpPr>
        <p:spPr bwMode="auto">
          <a:xfrm>
            <a:off x="539552" y="962024"/>
            <a:ext cx="403244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1pPr>
            <a:lvl2pPr marL="742950" indent="-285750" eaLnBrk="0" hangingPunct="0">
              <a:spcBef>
                <a:spcPts val="325"/>
              </a:spcBef>
              <a:buClr>
                <a:schemeClr val="accent1"/>
              </a:buClr>
              <a:buFont typeface="Verdana" pitchFamily="34" charset="0"/>
              <a:buChar char="◦"/>
              <a:defRPr sz="2300"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2pPr>
            <a:lvl3pPr marL="1143000" indent="-228600" eaLnBrk="0" hangingPunct="0">
              <a:spcBef>
                <a:spcPts val="350"/>
              </a:spcBef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3pPr>
            <a:lvl4pPr marL="1600200" indent="-228600" eaLnBrk="0" hangingPunct="0">
              <a:spcBef>
                <a:spcPts val="350"/>
              </a:spcBef>
              <a:buClr>
                <a:schemeClr val="accent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4pPr>
            <a:lvl5pPr marL="2057400" indent="-228600" eaLnBrk="0" hangingPunct="0">
              <a:spcBef>
                <a:spcPts val="350"/>
              </a:spcBef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4400" b="1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苗栗南庄巡禮</a:t>
            </a:r>
          </a:p>
        </p:txBody>
      </p:sp>
      <p:pic>
        <p:nvPicPr>
          <p:cNvPr id="76805" name="Picture 6" descr="http://farm2.static.flickr.com/1238/1457850915_d533bda55c_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81300"/>
            <a:ext cx="4048125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7460417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/>
          </p:nvPr>
        </p:nvSpPr>
        <p:spPr>
          <a:xfrm>
            <a:off x="5148263" y="692150"/>
            <a:ext cx="3995737" cy="1358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b="1" dirty="0" smtClean="0">
                <a:solidFill>
                  <a:schemeClr val="tx1"/>
                </a:solidFill>
                <a:latin typeface="+mn-ea"/>
                <a:ea typeface="+mn-ea"/>
              </a:rPr>
              <a:t>清末時期台灣最大的港市</a:t>
            </a:r>
            <a:r>
              <a:rPr lang="en-US" altLang="zh-TW" b="1" dirty="0" smtClean="0">
                <a:solidFill>
                  <a:schemeClr val="tx1"/>
                </a:solidFill>
                <a:latin typeface="+mn-ea"/>
                <a:ea typeface="+mn-ea"/>
              </a:rPr>
              <a:t>—</a:t>
            </a:r>
            <a:r>
              <a:rPr lang="zh-TW" altLang="en-US" b="1" dirty="0" smtClean="0">
                <a:solidFill>
                  <a:schemeClr val="tx1"/>
                </a:solidFill>
                <a:latin typeface="+mn-ea"/>
                <a:ea typeface="+mn-ea"/>
              </a:rPr>
              <a:t>淡水</a:t>
            </a:r>
          </a:p>
        </p:txBody>
      </p:sp>
      <p:pic>
        <p:nvPicPr>
          <p:cNvPr id="77827" name="Picture 5" descr="20050905_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2133600"/>
            <a:ext cx="43815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6" descr="八角塔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2888"/>
            <a:ext cx="5143500" cy="3838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8" descr="DSC_00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7563"/>
            <a:ext cx="514350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03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西方文化的衝擊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marL="0" indent="0">
              <a:buClr>
                <a:srgbClr val="FF0000"/>
              </a:buClr>
              <a:buNone/>
            </a:pPr>
            <a:endParaRPr lang="zh-TW" altLang="en-US" sz="32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26" name="Picture 2" descr="G:\DCIM\101MSDCF\DSC099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854000"/>
            <a:ext cx="9160139" cy="5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0" y="1870673"/>
            <a:ext cx="529649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600" b="1" dirty="0" smtClean="0">
                <a:solidFill>
                  <a:srgbClr val="C00000"/>
                </a:solidFill>
                <a:latin typeface="+mn-ea"/>
              </a:rPr>
              <a:t>基督長老教會與天主教</a:t>
            </a:r>
            <a:endParaRPr lang="en-US" altLang="zh-TW" sz="3600" b="1" dirty="0">
              <a:solidFill>
                <a:srgbClr val="C00000"/>
              </a:solidFill>
              <a:latin typeface="+mn-ea"/>
            </a:endParaRPr>
          </a:p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rgbClr val="C00000"/>
                </a:solidFill>
                <a:latin typeface="+mn-ea"/>
              </a:rPr>
              <a:t>英國長老教會</a:t>
            </a:r>
            <a:endParaRPr lang="en-US" altLang="zh-TW" sz="3600" b="1" dirty="0">
              <a:solidFill>
                <a:srgbClr val="C00000"/>
              </a:solidFill>
              <a:latin typeface="+mn-ea"/>
            </a:endParaRPr>
          </a:p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rgbClr val="C00000"/>
                </a:solidFill>
                <a:latin typeface="+mn-ea"/>
              </a:rPr>
              <a:t>加拿大長老教會</a:t>
            </a:r>
            <a:endParaRPr lang="en-US" altLang="zh-TW" sz="3600" b="1" dirty="0">
              <a:solidFill>
                <a:srgbClr val="C00000"/>
              </a:solidFill>
              <a:latin typeface="+mn-ea"/>
            </a:endParaRPr>
          </a:p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rgbClr val="C00000"/>
                </a:solidFill>
                <a:latin typeface="+mn-ea"/>
              </a:rPr>
              <a:t>馬偕與台灣</a:t>
            </a:r>
            <a:endParaRPr lang="en-US" altLang="zh-TW" sz="3600" b="1" dirty="0">
              <a:solidFill>
                <a:srgbClr val="C00000"/>
              </a:solidFill>
              <a:latin typeface="+mn-ea"/>
            </a:endParaRPr>
          </a:p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rgbClr val="C00000"/>
                </a:solidFill>
                <a:latin typeface="+mn-ea"/>
              </a:rPr>
              <a:t>基督教與台灣的近代化</a:t>
            </a:r>
            <a:endParaRPr lang="en-US" altLang="zh-TW" sz="3600" b="1" dirty="0">
              <a:solidFill>
                <a:srgbClr val="C00000"/>
              </a:solidFill>
              <a:latin typeface="+mn-ea"/>
            </a:endParaRPr>
          </a:p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rgbClr val="C00000"/>
                </a:solidFill>
                <a:latin typeface="+mn-ea"/>
              </a:rPr>
              <a:t>蘭大衛醫師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04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南部英格蘭長老教會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1860 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年英國長老教會宣教師訪問淡水、艋舺等地，發現閩南語在台灣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通行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，因此向英國母會提出請求派遣宣教師來台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1864 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年畢業於愛丁堡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(Edinburg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大學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的馬雅各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(James Laidlaw Maxwell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1836-1921)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，為了傳教而放棄醫生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工作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，來到台灣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馬雅各在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廈門學閩南語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，到打狗並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從埤頭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鳳山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 前往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台灣府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視察，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決定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府城作為傳教地區。</a:t>
            </a:r>
            <a:endParaRPr lang="zh-TW" altLang="en-US" sz="3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601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馬雅各府城行醫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1865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年馬雅各在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台灣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府城宣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教及醫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療。設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立醫館和禮拜堂，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成立「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台灣第一」的西醫診所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馬雅各的醫療引起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漢醫的驚慌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，因而發生排外事件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，馬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雅各乃轉移打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狗的旗後，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繼續醫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療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傳教。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1868 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年馬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雅各重回府城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行醫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，獲得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病患的信任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，醫務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發展成果良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好。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馬雅各雖離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台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，但醫院擴建新醫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館樓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房於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1900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年落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成，命名為「新樓醫院」。</a:t>
            </a:r>
          </a:p>
        </p:txBody>
      </p:sp>
    </p:spTree>
    <p:extLst>
      <p:ext uri="{BB962C8B-B14F-4D97-AF65-F5344CB8AC3E}">
        <p14:creationId xmlns:p14="http://schemas.microsoft.com/office/powerpoint/2010/main" val="65765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圖片 2" descr="6040208224115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6296" y="5755606"/>
            <a:ext cx="9144000" cy="10772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ea"/>
              </a:rPr>
              <a:t>1884</a:t>
            </a:r>
            <a:r>
              <a:rPr lang="zh-TW" alt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ea"/>
              </a:rPr>
              <a:t>年，清、法</a:t>
            </a:r>
            <a:r>
              <a:rPr lang="zh-TW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ea"/>
              </a:rPr>
              <a:t>戰爭劉銘傳</a:t>
            </a:r>
            <a:r>
              <a:rPr lang="zh-TW" alt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ea"/>
              </a:rPr>
              <a:t>來</a:t>
            </a:r>
            <a:r>
              <a:rPr lang="zh-TW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ea"/>
              </a:rPr>
              <a:t>台</a:t>
            </a:r>
            <a:r>
              <a:rPr lang="zh-TW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新細明體"/>
                <a:ea typeface="新細明體"/>
              </a:rPr>
              <a:t>，</a:t>
            </a:r>
            <a:r>
              <a:rPr lang="zh-TW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ea"/>
              </a:rPr>
              <a:t>鞏固</a:t>
            </a:r>
            <a:r>
              <a:rPr lang="zh-TW" alt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ea"/>
              </a:rPr>
              <a:t>基隆海防</a:t>
            </a:r>
            <a:r>
              <a:rPr lang="zh-TW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ea"/>
              </a:rPr>
              <a:t>，引進</a:t>
            </a:r>
            <a:r>
              <a:rPr lang="zh-TW" alt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ea"/>
              </a:rPr>
              <a:t>西式大砲，在二沙</a:t>
            </a:r>
            <a:r>
              <a:rPr lang="zh-TW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ea"/>
              </a:rPr>
              <a:t>灣重建</a:t>
            </a:r>
            <a:r>
              <a:rPr lang="zh-TW" alt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ea"/>
              </a:rPr>
              <a:t>二沙灣</a:t>
            </a:r>
            <a:r>
              <a:rPr lang="zh-TW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ea"/>
              </a:rPr>
              <a:t>砲台</a:t>
            </a:r>
            <a:endParaRPr lang="zh-TW" altLang="en-US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288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3982"/>
            <a:ext cx="7899400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547664" y="404664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/>
              <a:t>西方傳教士街頭傳道</a:t>
            </a:r>
            <a:endParaRPr lang="zh-TW" altLang="en-US" sz="4400" b="1" dirty="0"/>
          </a:p>
        </p:txBody>
      </p:sp>
      <p:sp>
        <p:nvSpPr>
          <p:cNvPr id="3" name="矩形 2"/>
          <p:cNvSpPr/>
          <p:nvPr/>
        </p:nvSpPr>
        <p:spPr>
          <a:xfrm>
            <a:off x="3977125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799179" y="10403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hlinkClick r:id="rId3"/>
              </a:rPr>
              <a:t>長老教會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7186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馬雅各</a:t>
            </a:r>
          </a:p>
        </p:txBody>
      </p:sp>
      <p:sp>
        <p:nvSpPr>
          <p:cNvPr id="9728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0" y="1628775"/>
            <a:ext cx="5796136" cy="4525963"/>
          </a:xfrm>
          <a:solidFill>
            <a:schemeClr val="tx2">
              <a:lumMod val="25000"/>
              <a:lumOff val="75000"/>
            </a:schemeClr>
          </a:solidFill>
        </p:spPr>
        <p:txBody>
          <a:bodyPr anchor="t">
            <a:normAutofit/>
          </a:bodyPr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2"/>
                </a:solidFill>
                <a:latin typeface="+mn-ea"/>
              </a:rPr>
              <a:t>1865</a:t>
            </a:r>
            <a:r>
              <a:rPr lang="zh-TW" altLang="en-US" sz="3200" b="1" dirty="0" smtClean="0">
                <a:solidFill>
                  <a:schemeClr val="tx2"/>
                </a:solidFill>
                <a:latin typeface="+mn-ea"/>
              </a:rPr>
              <a:t>年</a:t>
            </a:r>
            <a:r>
              <a:rPr lang="en-US" altLang="zh-TW" sz="3200" b="1" dirty="0" smtClean="0">
                <a:solidFill>
                  <a:schemeClr val="tx2"/>
                </a:solidFill>
                <a:latin typeface="+mn-ea"/>
              </a:rPr>
              <a:t>5</a:t>
            </a:r>
            <a:r>
              <a:rPr lang="zh-TW" altLang="en-US" sz="3200" b="1" dirty="0" smtClean="0">
                <a:solidFill>
                  <a:schemeClr val="tx2"/>
                </a:solidFill>
                <a:latin typeface="+mn-ea"/>
              </a:rPr>
              <a:t>月</a:t>
            </a:r>
            <a:r>
              <a:rPr lang="en-US" altLang="zh-TW" sz="3200" b="1" dirty="0" smtClean="0">
                <a:solidFill>
                  <a:schemeClr val="tx2"/>
                </a:solidFill>
                <a:latin typeface="+mn-ea"/>
              </a:rPr>
              <a:t>28</a:t>
            </a:r>
            <a:r>
              <a:rPr lang="zh-TW" altLang="en-US" sz="3200" b="1" dirty="0" smtClean="0">
                <a:solidFill>
                  <a:schemeClr val="tx2"/>
                </a:solidFill>
                <a:latin typeface="+mn-ea"/>
              </a:rPr>
              <a:t>日來台宣教。</a:t>
            </a:r>
            <a:endParaRPr lang="en-US" altLang="zh-TW" sz="3200" b="1" dirty="0" smtClean="0">
              <a:solidFill>
                <a:schemeClr val="tx2"/>
              </a:solidFill>
              <a:latin typeface="+mn-ea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2"/>
                </a:solidFill>
                <a:latin typeface="+mn-ea"/>
              </a:rPr>
              <a:t>馬雅各醫生到台南府城行醫傳道</a:t>
            </a:r>
            <a:r>
              <a:rPr lang="en-US" altLang="zh-TW" sz="3200" b="1" dirty="0" smtClean="0">
                <a:solidFill>
                  <a:schemeClr val="tx2"/>
                </a:solidFill>
                <a:latin typeface="+mn-ea"/>
              </a:rPr>
              <a:t>24</a:t>
            </a:r>
            <a:r>
              <a:rPr lang="zh-TW" altLang="en-US" sz="3200" b="1" dirty="0" smtClean="0">
                <a:solidFill>
                  <a:schemeClr val="tx2"/>
                </a:solidFill>
                <a:latin typeface="+mn-ea"/>
              </a:rPr>
              <a:t>天結束，遷到高雄旗後。</a:t>
            </a:r>
            <a:endParaRPr lang="en-US" altLang="zh-TW" sz="3200" b="1" dirty="0">
              <a:solidFill>
                <a:schemeClr val="tx2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+mn-ea"/>
                <a:hlinkClick r:id="rId2"/>
              </a:rPr>
              <a:t>異人</a:t>
            </a:r>
            <a:r>
              <a:rPr lang="zh-TW" altLang="en-US" sz="3200" b="1" dirty="0">
                <a:latin typeface="+mn-ea"/>
                <a:hlinkClick r:id="rId2"/>
              </a:rPr>
              <a:t>的</a:t>
            </a:r>
            <a:r>
              <a:rPr lang="zh-TW" altLang="en-US" sz="3200" b="1" dirty="0" smtClean="0">
                <a:latin typeface="+mn-ea"/>
                <a:hlinkClick r:id="rId2"/>
              </a:rPr>
              <a:t>足跡</a:t>
            </a:r>
            <a:r>
              <a:rPr lang="en-US" altLang="zh-TW" sz="3200" b="1" dirty="0" smtClean="0">
                <a:latin typeface="+mn-ea"/>
                <a:hlinkClick r:id="rId2"/>
              </a:rPr>
              <a:t>2</a:t>
            </a:r>
            <a:endParaRPr lang="en-US" altLang="zh-TW" sz="3200" b="1" dirty="0" smtClean="0">
              <a:latin typeface="+mn-ea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TW" sz="3200" b="1" dirty="0" smtClean="0">
              <a:latin typeface="+mn-ea"/>
            </a:endParaRPr>
          </a:p>
        </p:txBody>
      </p:sp>
      <p:pic>
        <p:nvPicPr>
          <p:cNvPr id="97284" name="內容版面配置區 6" descr="cca100062-hp-cp2003_007_001_0002p-0001-i.jp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132856"/>
            <a:ext cx="2950464" cy="3901440"/>
          </a:xfrm>
        </p:spPr>
      </p:pic>
    </p:spTree>
    <p:extLst>
      <p:ext uri="{BB962C8B-B14F-4D97-AF65-F5344CB8AC3E}">
        <p14:creationId xmlns:p14="http://schemas.microsoft.com/office/powerpoint/2010/main" val="119941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https://fbcdn-sphotos-e-a.akamaihd.net/hphotos-ak-xta1/v/t1.0-9/11107465_973811262650612_977050636359432680_n.jpg?oh=5055366f9b359286420a0f011a64a1bd&amp;oe=560D40B3&amp;__gda__=1443573645_5a4c6a7a174212c452792768282bbce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399"/>
            <a:ext cx="9144000" cy="594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971600" y="206513"/>
            <a:ext cx="5314275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FF0000"/>
                </a:solidFill>
                <a:latin typeface="helvetica"/>
              </a:rPr>
              <a:t>日治時期新樓醫院舊照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98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lvl="0" indent="-342900" algn="ctr">
              <a:spcBef>
                <a:spcPct val="20000"/>
              </a:spcBef>
              <a:spcAft>
                <a:spcPts val="600"/>
              </a:spcAft>
            </a:pPr>
            <a:r>
              <a:rPr lang="zh-TW" altLang="en-US" sz="4400" b="1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甘為霖</a:t>
            </a:r>
            <a:r>
              <a:rPr lang="en-US" altLang="zh-TW" sz="4400" b="1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(1841-1921)</a:t>
            </a:r>
            <a:endParaRPr lang="zh-TW" altLang="en-US" sz="4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-36512" y="1772816"/>
            <a:ext cx="9144000" cy="5085184"/>
          </a:xfrm>
        </p:spPr>
        <p:txBody>
          <a:bodyPr anchor="t">
            <a:no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1871 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年甘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為霖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(William 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Campbell)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來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台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。在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台灣傳教達 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47 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年之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久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常進入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鄉村巡視教會，或到原住民地區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探險。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他是第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一個到日月潭的西洋人，足跡遍及蠻荒海隅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，也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遭遇到不少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危難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。最著名的是「白水溪受難事件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」。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甘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為霖在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中部傳教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時，常見中部地區病患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長途跋涉到府城，深感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在中部成立基督教醫院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的必要，日後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有「彰化基督教醫院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」創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立的由來。</a:t>
            </a:r>
          </a:p>
        </p:txBody>
      </p:sp>
    </p:spTree>
    <p:extLst>
      <p:ext uri="{BB962C8B-B14F-4D97-AF65-F5344CB8AC3E}">
        <p14:creationId xmlns:p14="http://schemas.microsoft.com/office/powerpoint/2010/main" val="232545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+mj-ea"/>
              </a:rPr>
              <a:t>甘為霖</a:t>
            </a:r>
            <a:endParaRPr lang="zh-TW" altLang="en-US" sz="44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甘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為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霖所寫的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《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荷治下的台灣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》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（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Formosa Under the Dutch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），是 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17 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世紀荷蘭統治台灣的權威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著作。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甘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為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霖所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編的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《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廈門音新字典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》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（俗稱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《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甘字典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》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），至今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仍在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流通發行，影響深遠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甘為霖關心盲人教育，研究盲人點字，推廣盲人教育，創立的盲人學校－訓瞽堂，為台灣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盲人教育之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先驅，被稱為</a:t>
            </a:r>
            <a:r>
              <a:rPr lang="zh-TW" altLang="en-US" sz="3200" b="1" u="sng" dirty="0">
                <a:solidFill>
                  <a:schemeClr val="tx1"/>
                </a:solidFill>
                <a:latin typeface="+mn-ea"/>
              </a:rPr>
              <a:t>台灣盲人福利之父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。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TW" altLang="en-US" sz="3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167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英國長老教會的成就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fontScale="92500"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長</a:t>
            </a:r>
            <a:r>
              <a:rPr lang="zh-TW" altLang="en-US" sz="3500" b="1" dirty="0">
                <a:solidFill>
                  <a:schemeClr val="tx1"/>
                </a:solidFill>
                <a:latin typeface="+mn-ea"/>
              </a:rPr>
              <a:t>老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教會為了培養</a:t>
            </a:r>
            <a:r>
              <a:rPr lang="zh-TW" altLang="en-US" sz="3500" b="1" dirty="0">
                <a:solidFill>
                  <a:schemeClr val="tx1"/>
                </a:solidFill>
                <a:latin typeface="+mn-ea"/>
              </a:rPr>
              <a:t>台灣本土傳道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人才， </a:t>
            </a:r>
            <a:r>
              <a:rPr lang="en-US" altLang="zh-TW" sz="3500" b="1" dirty="0">
                <a:solidFill>
                  <a:schemeClr val="tx1"/>
                </a:solidFill>
                <a:latin typeface="+mn-ea"/>
              </a:rPr>
              <a:t>1876 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年設</a:t>
            </a:r>
            <a:r>
              <a:rPr lang="zh-TW" altLang="en-US" sz="3500" b="1" dirty="0">
                <a:solidFill>
                  <a:schemeClr val="tx1"/>
                </a:solidFill>
                <a:latin typeface="+mn-ea"/>
              </a:rPr>
              <a:t>立傳道師養成班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，日後</a:t>
            </a:r>
            <a:r>
              <a:rPr lang="zh-TW" altLang="en-US" sz="3500" b="1" dirty="0">
                <a:solidFill>
                  <a:schemeClr val="tx1"/>
                </a:solidFill>
                <a:latin typeface="+mn-ea"/>
              </a:rPr>
              <a:t>擴大成為</a:t>
            </a:r>
            <a:r>
              <a:rPr lang="zh-TW" altLang="en-US" sz="3500" b="1" u="sng" dirty="0">
                <a:solidFill>
                  <a:schemeClr val="tx1"/>
                </a:solidFill>
                <a:latin typeface="+mn-ea"/>
              </a:rPr>
              <a:t>台南神學院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5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500" b="1" dirty="0" smtClean="0">
                <a:solidFill>
                  <a:schemeClr val="tx1"/>
                </a:solidFill>
                <a:latin typeface="+mn-ea"/>
              </a:rPr>
              <a:t>1875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年</a:t>
            </a:r>
            <a:r>
              <a:rPr lang="zh-TW" altLang="en-US" sz="3500" b="1" dirty="0">
                <a:solidFill>
                  <a:schemeClr val="tx1"/>
                </a:solidFill>
                <a:latin typeface="+mn-ea"/>
              </a:rPr>
              <a:t>巴克禮</a:t>
            </a:r>
            <a:r>
              <a:rPr lang="en-US" altLang="zh-TW" sz="3500" b="1" dirty="0">
                <a:solidFill>
                  <a:schemeClr val="tx1"/>
                </a:solidFill>
                <a:latin typeface="+mn-ea"/>
              </a:rPr>
              <a:t>(Thomas </a:t>
            </a:r>
            <a:r>
              <a:rPr lang="en-US" altLang="zh-TW" sz="3500" b="1" dirty="0" smtClean="0">
                <a:solidFill>
                  <a:schemeClr val="tx1"/>
                </a:solidFill>
                <a:latin typeface="+mn-ea"/>
              </a:rPr>
              <a:t>Barclay)</a:t>
            </a:r>
            <a:r>
              <a:rPr lang="zh-TW" altLang="en-US" sz="3500" b="1" dirty="0">
                <a:solidFill>
                  <a:schemeClr val="tx1"/>
                </a:solidFill>
                <a:latin typeface="+mn-ea"/>
              </a:rPr>
              <a:t>抵台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TW" sz="3500" b="1" dirty="0" smtClean="0">
                <a:solidFill>
                  <a:schemeClr val="tx1"/>
                </a:solidFill>
                <a:latin typeface="+mn-ea"/>
              </a:rPr>
              <a:t>1885</a:t>
            </a:r>
            <a:r>
              <a:rPr lang="zh-TW" altLang="en-US" sz="3500" b="1" dirty="0">
                <a:solidFill>
                  <a:schemeClr val="tx1"/>
                </a:solidFill>
                <a:latin typeface="+mn-ea"/>
              </a:rPr>
              <a:t>年創辦</a:t>
            </a:r>
            <a:r>
              <a:rPr lang="zh-TW" altLang="en-US" sz="3500" b="1" u="sng" dirty="0">
                <a:solidFill>
                  <a:schemeClr val="tx1"/>
                </a:solidFill>
                <a:latin typeface="+mn-ea"/>
              </a:rPr>
              <a:t>台灣府城教會報</a:t>
            </a:r>
            <a:r>
              <a:rPr lang="zh-TW" altLang="en-US" sz="3500" b="1" dirty="0">
                <a:solidFill>
                  <a:schemeClr val="tx1"/>
                </a:solidFill>
                <a:latin typeface="+mn-ea"/>
              </a:rPr>
              <a:t>，是台灣歷史最悠久的報刊。</a:t>
            </a:r>
            <a:endParaRPr lang="en-US" altLang="zh-TW" sz="3500" b="1" dirty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台南</a:t>
            </a:r>
            <a:r>
              <a:rPr lang="zh-TW" altLang="en-US" sz="3500" b="1" dirty="0">
                <a:solidFill>
                  <a:schemeClr val="tx1"/>
                </a:solidFill>
                <a:latin typeface="+mn-ea"/>
              </a:rPr>
              <a:t>神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學院的培育計畫包括</a:t>
            </a:r>
            <a:r>
              <a:rPr lang="zh-TW" altLang="en-US" sz="3500" b="1" dirty="0">
                <a:solidFill>
                  <a:schemeClr val="tx1"/>
                </a:solidFill>
                <a:latin typeface="+mn-ea"/>
              </a:rPr>
              <a:t>女神學，此舉不但是神學教育的創舉，也是台灣女子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教育</a:t>
            </a:r>
            <a:r>
              <a:rPr lang="zh-TW" altLang="en-US" sz="3500" b="1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先驅。</a:t>
            </a:r>
            <a:endParaRPr lang="en-US" altLang="zh-TW" sz="3500" b="1" dirty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500" b="1" dirty="0" smtClean="0">
                <a:solidFill>
                  <a:schemeClr val="tx1"/>
                </a:solidFill>
                <a:latin typeface="+mn-ea"/>
              </a:rPr>
              <a:t>1885 </a:t>
            </a:r>
            <a:r>
              <a:rPr lang="zh-TW" altLang="en-US" sz="3500" b="1" dirty="0">
                <a:solidFill>
                  <a:schemeClr val="tx1"/>
                </a:solidFill>
                <a:latin typeface="+mn-ea"/>
              </a:rPr>
              <a:t>年設立全台最早的西式中學－長榮中學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TW" sz="3500" b="1" dirty="0" smtClean="0">
                <a:solidFill>
                  <a:schemeClr val="tx1"/>
                </a:solidFill>
                <a:latin typeface="+mn-ea"/>
              </a:rPr>
              <a:t>1887 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年創設長榮</a:t>
            </a:r>
            <a:r>
              <a:rPr lang="zh-TW" altLang="en-US" sz="3500" b="1" dirty="0">
                <a:solidFill>
                  <a:schemeClr val="tx1"/>
                </a:solidFill>
                <a:latin typeface="+mn-ea"/>
              </a:rPr>
              <a:t>女</a:t>
            </a:r>
            <a:r>
              <a:rPr lang="zh-TW" altLang="en-US" sz="3500" b="1" dirty="0" smtClean="0">
                <a:solidFill>
                  <a:schemeClr val="tx1"/>
                </a:solidFill>
                <a:latin typeface="+mn-ea"/>
              </a:rPr>
              <a:t>中。</a:t>
            </a:r>
            <a:endParaRPr lang="en-US" altLang="zh-TW" sz="35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TW" sz="3500" b="1" dirty="0">
              <a:solidFill>
                <a:schemeClr val="tx1"/>
              </a:solidFill>
              <a:latin typeface="+mn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321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3217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1371656"/>
            <a:ext cx="2017713" cy="285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2" y="4221088"/>
            <a:ext cx="448627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554" y="3048000"/>
            <a:ext cx="30607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534774" y="654115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solidFill>
                  <a:prstClr val="black"/>
                </a:solidFill>
              </a:rPr>
              <a:t>甘為霖</a:t>
            </a:r>
            <a:endParaRPr lang="zh-TW" altLang="en-US" sz="4000" b="1" dirty="0">
              <a:solidFill>
                <a:prstClr val="black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516216" y="2365348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solidFill>
                  <a:prstClr val="black"/>
                </a:solidFill>
              </a:rPr>
              <a:t>巴克禮</a:t>
            </a:r>
            <a:endParaRPr lang="zh-TW" altLang="en-US" sz="40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11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08920"/>
            <a:ext cx="57150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23623" y="260648"/>
            <a:ext cx="86409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prstClr val="black"/>
                </a:solidFill>
                <a:latin typeface="微軟正黑體"/>
              </a:rPr>
              <a:t>太平境教會的設立，最主要是記錄英國長老教會</a:t>
            </a:r>
            <a:r>
              <a:rPr lang="zh-TW" altLang="en-US" sz="4400" b="1" dirty="0" smtClean="0">
                <a:solidFill>
                  <a:prstClr val="black"/>
                </a:solidFill>
                <a:latin typeface="微軟正黑體"/>
              </a:rPr>
              <a:t>，是全</a:t>
            </a:r>
            <a:r>
              <a:rPr lang="zh-TW" altLang="en-US" sz="4400" b="1" dirty="0">
                <a:solidFill>
                  <a:prstClr val="black"/>
                </a:solidFill>
                <a:latin typeface="微軟正黑體"/>
              </a:rPr>
              <a:t>台歷史最悠久的基督</a:t>
            </a:r>
            <a:r>
              <a:rPr lang="zh-TW" altLang="en-US" sz="4400" b="1" dirty="0" smtClean="0">
                <a:solidFill>
                  <a:prstClr val="black"/>
                </a:solidFill>
                <a:latin typeface="微軟正黑體"/>
              </a:rPr>
              <a:t>教會</a:t>
            </a:r>
            <a:endParaRPr lang="zh-TW" altLang="en-US" sz="4400" b="1" dirty="0">
              <a:solidFill>
                <a:prstClr val="black"/>
              </a:solidFill>
              <a:latin typeface="微軟正黑體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826006" y="2708920"/>
            <a:ext cx="331799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latin typeface="微軟正黑體"/>
              </a:rPr>
              <a:t>太平境馬雅各教會，</a:t>
            </a:r>
            <a:r>
              <a:rPr lang="zh-TW" altLang="en-US" sz="3200" b="1" dirty="0">
                <a:solidFill>
                  <a:srgbClr val="FF0000"/>
                </a:solidFill>
                <a:latin typeface="微軟正黑體"/>
              </a:rPr>
              <a:t>由台南神學院創辦人巴克禮牧師</a:t>
            </a:r>
            <a:r>
              <a:rPr lang="en-US" altLang="zh-TW" sz="3200" b="1" dirty="0">
                <a:solidFill>
                  <a:srgbClr val="FF0000"/>
                </a:solidFill>
                <a:latin typeface="微軟正黑體"/>
              </a:rPr>
              <a:t>(Rev. Thomas Barclay, D.D</a:t>
            </a:r>
            <a:r>
              <a:rPr lang="en-US" altLang="zh-TW" sz="3200" b="1" dirty="0" smtClean="0">
                <a:solidFill>
                  <a:srgbClr val="FF0000"/>
                </a:solidFill>
                <a:latin typeface="微軟正黑體"/>
              </a:rPr>
              <a:t>.)</a:t>
            </a:r>
            <a:r>
              <a:rPr lang="en-US" altLang="zh-TW" sz="3200" b="1" dirty="0">
                <a:solidFill>
                  <a:srgbClr val="FF0000"/>
                </a:solidFill>
                <a:latin typeface="微軟正黑體"/>
              </a:rPr>
              <a:t> 1902</a:t>
            </a:r>
            <a:r>
              <a:rPr lang="zh-TW" altLang="en-US" sz="3200" b="1" dirty="0">
                <a:solidFill>
                  <a:srgbClr val="FF0000"/>
                </a:solidFill>
                <a:latin typeface="微軟正黑體"/>
              </a:rPr>
              <a:t>年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/>
              </a:rPr>
              <a:t>興建</a:t>
            </a:r>
            <a:r>
              <a:rPr lang="zh-TW" altLang="en-US" sz="3200" dirty="0">
                <a:solidFill>
                  <a:prstClr val="black"/>
                </a:solidFill>
                <a:latin typeface="微軟正黑體"/>
              </a:rPr>
              <a:t/>
            </a:r>
            <a:br>
              <a:rPr lang="zh-TW" altLang="en-US" sz="3200" dirty="0">
                <a:solidFill>
                  <a:prstClr val="black"/>
                </a:solidFill>
                <a:latin typeface="微軟正黑體"/>
              </a:rPr>
            </a:br>
            <a:endParaRPr lang="zh-TW" altLang="en-US" sz="3200" dirty="0">
              <a:solidFill>
                <a:prstClr val="black"/>
              </a:solidFill>
              <a:latin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27329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755576" y="40466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prstClr val="black"/>
                </a:solidFill>
              </a:rPr>
              <a:t>台南神學院</a:t>
            </a:r>
            <a:endParaRPr lang="zh-TW" altLang="en-US" sz="3200" b="1" dirty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4475163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6156176" y="65048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prstClr val="black"/>
                </a:solidFill>
              </a:rPr>
              <a:t>長榮中學</a:t>
            </a:r>
            <a:endParaRPr lang="zh-TW" altLang="en-US" sz="3200" b="1" dirty="0">
              <a:solidFill>
                <a:prstClr val="black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717032"/>
            <a:ext cx="3987800" cy="301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-47846" y="4768517"/>
            <a:ext cx="5109091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elvetica"/>
              </a:rPr>
              <a:t>日治時期臺南長老教中</a:t>
            </a:r>
            <a:r>
              <a:rPr lang="zh-TW" altLang="en-US" sz="3200" b="1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elvetica"/>
              </a:rPr>
              <a:t>學校</a:t>
            </a:r>
            <a:endParaRPr lang="zh-TW" altLang="en-US" sz="32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6146" name="Picture 2" descr="https://fbcdn-sphotos-a-a.akamaihd.net/hphotos-ak-xpa1/v/t1.0-9/11081386_949032301795175_5501443860286834274_n.jpg?oh=396922f06f0b9ed211b113b202524721&amp;oe=55C84758&amp;__gda__=1443341536_a20bd85b25afc9efeffecc9777ae8ac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144000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79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+mj-ea"/>
              </a:rPr>
              <a:t>蘭大衛（</a:t>
            </a:r>
            <a:r>
              <a:rPr lang="en-US" altLang="zh-TW" sz="4400" b="1" dirty="0">
                <a:solidFill>
                  <a:prstClr val="black"/>
                </a:solidFill>
                <a:latin typeface="+mj-ea"/>
                <a:cs typeface="+mn-cs"/>
              </a:rPr>
              <a:t> 1870-1957 </a:t>
            </a:r>
            <a:r>
              <a:rPr lang="zh-TW" altLang="en-US" sz="4400" b="1" dirty="0" smtClean="0">
                <a:solidFill>
                  <a:schemeClr val="tx1"/>
                </a:solidFill>
                <a:latin typeface="+mj-ea"/>
              </a:rPr>
              <a:t>）</a:t>
            </a:r>
            <a:endParaRPr lang="zh-TW" altLang="en-US" sz="44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1895 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年蘭大衛自愛丁堡大學醫學系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畢業，當時已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得到皇家診療所外科住院醫師的職位，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但他卻遠渡重洋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來到台灣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在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中台灣，蘭大衛從無到有地建立起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彰化基督教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醫院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，他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抵台不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久患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瘧疾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，病情時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好時壞，但他仍作了全時間的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奉獻</a:t>
            </a:r>
            <a:r>
              <a:rPr lang="zh-TW" altLang="en-US" sz="3200" b="1" dirty="0" smtClean="0">
                <a:solidFill>
                  <a:schemeClr val="tx1"/>
                </a:solidFill>
                <a:latin typeface="新細明體"/>
                <a:ea typeface="新細明體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新細明體"/>
              <a:ea typeface="新細明體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彰化地區流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傳的俗諺：「南門有媽祖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，西門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有蘭醫生」，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可知當地的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人們對他的敬重。</a:t>
            </a:r>
          </a:p>
        </p:txBody>
      </p:sp>
    </p:spTree>
    <p:extLst>
      <p:ext uri="{BB962C8B-B14F-4D97-AF65-F5344CB8AC3E}">
        <p14:creationId xmlns:p14="http://schemas.microsoft.com/office/powerpoint/2010/main" val="175363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列強對臺灣的覬覦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150031"/>
          </a:xfrm>
        </p:spPr>
        <p:txBody>
          <a:bodyPr anchor="t">
            <a:normAutofit fontScale="92500"/>
          </a:bodyPr>
          <a:lstStyle/>
          <a:p>
            <a:pPr marL="342000" lvl="0" indent="-342000" defTabSz="914400" fontAlgn="base">
              <a:spcBef>
                <a:spcPts val="768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鴉片戰爭以後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，英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、美兩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國對臺灣注意力提升。</a:t>
            </a:r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000" lvl="0" indent="-342000" defTabSz="914400" fontAlgn="base">
              <a:spcBef>
                <a:spcPts val="768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英國企圖來臺購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煤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，取得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採煤權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000" lvl="0" indent="-342000" defTabSz="914400" fontAlgn="base">
              <a:spcBef>
                <a:spcPts val="768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美國駐華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外交委員伯駕（</a:t>
            </a:r>
            <a:r>
              <a:rPr lang="en-US" altLang="zh-TW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Peter Parker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）主張取得臺灣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000" lvl="0" indent="-342000" defTabSz="914400" fontAlgn="base">
              <a:spcBef>
                <a:spcPts val="768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美國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艦隊司令伯理（</a:t>
            </a:r>
            <a:r>
              <a:rPr lang="en-US" altLang="zh-TW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Perry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）曾派人來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臺勘查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並主張美國應搶先採取佔領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的行動。</a:t>
            </a:r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000" lvl="0" indent="-342000" defTabSz="914400" fontAlgn="base">
              <a:spcBef>
                <a:spcPts val="768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1854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年美國駐日領事哈里斯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購買臺灣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」。</a:t>
            </a:r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000" lvl="0" indent="-342000" defTabSz="914400" fontAlgn="base">
              <a:spcBef>
                <a:spcPts val="768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1857</a:t>
            </a: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年駐華公使續修望廈條約時</a:t>
            </a:r>
            <a:r>
              <a:rPr lang="zh-TW" altLang="en-US" sz="3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，企圖侵吞臺灣。</a:t>
            </a:r>
            <a:endParaRPr lang="zh-TW" altLang="en-US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9537" lvl="0" indent="0" defTabSz="914400" fontAlgn="base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D16349"/>
              </a:buClr>
              <a:buSzPct val="68000"/>
              <a:buNone/>
            </a:pPr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424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0"/>
            <a:ext cx="882727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+mj-ea"/>
                <a:ea typeface="+mj-ea"/>
              </a:rPr>
              <a:t>蘭大衛（</a:t>
            </a:r>
            <a:r>
              <a:rPr lang="en-US" altLang="zh-TW" sz="3200" b="1" dirty="0">
                <a:latin typeface="+mj-ea"/>
                <a:ea typeface="+mj-ea"/>
              </a:rPr>
              <a:t>David </a:t>
            </a:r>
            <a:r>
              <a:rPr lang="en-US" altLang="zh-TW" sz="3200" b="1" dirty="0" err="1">
                <a:latin typeface="+mj-ea"/>
                <a:ea typeface="+mj-ea"/>
              </a:rPr>
              <a:t>Landsborough</a:t>
            </a:r>
            <a:r>
              <a:rPr lang="zh-TW" altLang="en-US" sz="3200" b="1" dirty="0">
                <a:latin typeface="+mj-ea"/>
                <a:ea typeface="+mj-ea"/>
              </a:rPr>
              <a:t>），英國傳教士，台灣彰化基督教醫院創建人。</a:t>
            </a:r>
          </a:p>
          <a:p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4005263" cy="294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839" y="836712"/>
            <a:ext cx="3694113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441838" y="5790853"/>
            <a:ext cx="370216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/>
              <a:t>其子蘭大弼醫師</a:t>
            </a:r>
            <a:r>
              <a:rPr lang="zh-TW" altLang="en-US" sz="3200" b="1" dirty="0" smtClean="0"/>
              <a:t>。</a:t>
            </a:r>
            <a:endParaRPr lang="en-US" altLang="zh-TW" sz="3200" b="1" dirty="0" smtClean="0"/>
          </a:p>
          <a:p>
            <a:r>
              <a:rPr lang="zh-TW" altLang="en-US" sz="3200" b="1" dirty="0" smtClean="0"/>
              <a:t>蘭</a:t>
            </a:r>
            <a:r>
              <a:rPr lang="zh-TW" altLang="en-US" sz="3200" b="1" dirty="0"/>
              <a:t>大衛家族</a:t>
            </a:r>
          </a:p>
          <a:p>
            <a:endParaRPr lang="zh-TW" alt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1" y="4005064"/>
            <a:ext cx="38100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259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44" y="681240"/>
            <a:ext cx="7840663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267744" y="26376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/>
              <a:t>彰化基督教醫院</a:t>
            </a:r>
            <a:endParaRPr lang="zh-TW" altLang="en-US" sz="4400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87168" y="6093296"/>
            <a:ext cx="48718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ea"/>
                <a:ea typeface="+mj-ea"/>
              </a:rPr>
              <a:t>1910</a:t>
            </a:r>
            <a:r>
              <a:rPr lang="zh-TW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年</a:t>
            </a:r>
          </a:p>
          <a:p>
            <a:r>
              <a:rPr lang="zh-TW" altLang="en-US" sz="2400" b="1" dirty="0">
                <a:solidFill>
                  <a:srgbClr val="FF0000"/>
                </a:solidFill>
                <a:latin typeface="+mj-ea"/>
                <a:ea typeface="+mj-ea"/>
              </a:rPr>
              <a:t>蘭大衛醫生與助手</a:t>
            </a:r>
            <a:r>
              <a:rPr lang="en-US" altLang="zh-TW" sz="2400" b="1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r>
              <a:rPr lang="zh-TW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學生及患者合影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89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48" y="582512"/>
            <a:ext cx="8737773" cy="62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11559" y="44624"/>
            <a:ext cx="7289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+mj-ea"/>
                <a:ea typeface="+mj-ea"/>
              </a:rPr>
              <a:t>1899</a:t>
            </a:r>
            <a:r>
              <a:rPr lang="zh-TW" altLang="en-US" sz="3200" b="1" dirty="0">
                <a:latin typeface="+mj-ea"/>
                <a:ea typeface="+mj-ea"/>
              </a:rPr>
              <a:t>年早期的病床是竹製，斜躺式涼椅</a:t>
            </a:r>
          </a:p>
        </p:txBody>
      </p:sp>
    </p:spTree>
    <p:extLst>
      <p:ext uri="{BB962C8B-B14F-4D97-AF65-F5344CB8AC3E}">
        <p14:creationId xmlns:p14="http://schemas.microsoft.com/office/powerpoint/2010/main" val="265534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DFLiShu-W3-HK-BF-Identity-H"/>
                <a:cs typeface="+mn-cs"/>
              </a:rPr>
              <a:t>馬偕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清代台灣基督教傳播以大甲溪為界，以南屬英國長老教會，以北則以加拿大長老教會為主。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1871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年教會允許馬偕到中國傳教，隔年到達台灣，以淡水為根據地。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他藉著教義辯論與為病患治癒瘧疾，慢慢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受到教徒信服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，淡水成為北部教會的發源地。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傳教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生涯的最大挑戰是在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艋舺，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居民反對馬偕在艋舺租屋傳教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，將租房屋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拆毀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，威脅他的生命。</a:t>
            </a:r>
            <a:endParaRPr lang="zh-TW" altLang="en-US" sz="3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428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馬偕家族</a:t>
            </a:r>
            <a:endParaRPr lang="zh-TW" altLang="en-US" sz="4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9330" name="內容版面配置區 1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馬偕 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1872 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年抵台，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1878 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年與五股人（今新北市五股區）張聰明（原名：張蔥仔）結婚，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1901 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年病逝淡水，並安葬於淡水。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子女中，女兒偕瑪連（適陳）、偕以利（適柯，夫婿柯維思）都嫁台灣人成為「台灣媳婦」。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兒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子偕叡廉創辦了淡江中學，並投入宣教台灣的教育工作，人稱「小馬偕」。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偕叡廉則有二兒、三女，兒子偕威理與偕約翰，都在淡水長大。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886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馬偕醫院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496" y="1807361"/>
            <a:ext cx="9108504" cy="5050639"/>
          </a:xfrm>
        </p:spPr>
        <p:txBody>
          <a:bodyPr anchor="t">
            <a:no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馬偕以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「拔牙齒不用錢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」聚集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群眾，先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拔牙後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講道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，共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拔了 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21000 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顆以上的牙齒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原先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是在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自己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的住所為人診療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1880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年信徒捐贈提供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馬偕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建立醫院。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馬偕蓋台灣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北部最早的基督教醫院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，以該信徒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逝世的丈夫馬偕船長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剛好和馬偕同姓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)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之名，命名為「偕醫館」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1912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年長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老教會為紀念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馬偕，更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名並擴建為「馬偕紀念醫院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」。</a:t>
            </a:r>
            <a:endParaRPr lang="zh-TW" altLang="en-US" sz="3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279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TEhUTExQWFhUXGCAaGRgYGBsdHBwgICAgHh4fHx8eHSogHh4nHyAcIjEhJSktLi4uHR8zODMsNygtLisBCgoKBQUFDgUFDisZExkrKysrKysrKysrKysrKysrKysrKysrKysrKysrKysrKysrKysrKysrKysrKysrKysrK//AABEIALUBFwMBIgACEQEDEQH/xAAcAAACAwEBAQEAAAAAAAAAAAAFBgMEBwACAQj/xABDEAACAQIEBAQDBgQEBAUFAAABAhEDIQAEEjEFIkFRBhNhcTKBkQcUI0KhsVLB0fBicuHxJDM0ghUWkrLSNUOiwvL/xAAUAQEAAAAAAAAAAAAAAAAAAAAA/8QAFBEBAAAAAAAAAAAAAAAAAAAAAP/aAAwDAQACEQMRAD8A15KYjFimuPiL3xMgwHkpj4AvbEjDEbLgPNeAp/lvgOudpVAE1WZbTaeh9d8X89WCoSASew3vjJ+L5pVrOQ4FyVF5UWsel+wwAbj/AIc+7u9NFptQNQaiwUHSDIZTBMlrFgD1w48I4ejsjoOUWkAgg2nm3vYX+l8C62qqaJp1BJ1F2A03H8bRcSDYHrifN1RSpfe61Vqat+S2okfwJ/ESFIFoG+AeH40ioNO8fCTcRuD6/wC+Mr8R8Q16gTIZZFiReZX+GVufcYXc94wq6XBV6geXp1Sml6bLs4YAawLBgUAiRJ6gh4kZhVkBFZlqKB8KvI1wDtrBcx3wDrk+OUaPDs9UUqKuZq+QCskALTkESdrn5sMWc7xZM4tJaaoQi2WNYBIgsw+JlSAEUQXZSTCicZ7wnLJUFRqtQimutggKBmJFo1EdQJO9sbRR8S0ciKaUsvSFM0lJZCoAkH4iuqWNtzfACspmyKBpmqhcwXZnioJFy6q0iYhaQMXFjsFHKZB6+aJJ5YadS6WUCJOmAFZvhB74KcX8RZasa9QoaeZq02WSGQgkjQZH5gsCQSDaZxV4PmaWXpMXYEurMepgCEW1yzEsfYCd8A1rlhmF82mYpAFKVuWEgM0bwTIA3MW+LF3wR4fWrmWqPLCiqFSdMlidQI02Gw+p74tcUy9PJZSiizBIRQ4ElnA+LTtJE72+QgP4Y8drRrZosupnZQBIWNI0wJMRqPU7SbWGAdvHdE/dXA7qfo0jGPfaF4JOS0ZmmwOXrwQD8SMQG0+oN4bpt6nV/F/EBV4f51N41smlgDF2BFt/T54RfHfHUzOSytMQAh55uSVULsDt8V+nzwCUnH6hSkGOnyvgqLZwdQYc3Vuk/wCuD32Yaq/FadSqS1SKhctuToIv6icJT0xbtM/PGkfYtSBzhYzK0n3vuadz16nAR8Mqj7/naxphtNdwZJgiSip7uYkzAAuCCRjROIPQTLPLJdeZfilwREEbgsI9RcWBxjlKWquATBrPUj/EzfrAj64b+EcHqVTrOpz1ME/vgNM8NaWoUyF0ggkDsO2C7JgPwukUWioBACXtsbWPznBhjacBFkVti1pxVyW0YtFsBWpjnxbK4pUm5sXZwHkLjw8Y9nHiq8Cf1wHh6u2OJnbFd6iAhywHzt3wPbi4IqFWWPylfS9+gwBGty/ST8sVM5n1QSSADt/fXC3k+N08w3PV0AMT5ZaSSvbTfT3X07Yh4txai9ZVYSqzz3CgmIEHefTqMAzU81L6YO3y9/njsK2UzjU2P4/K5IUmJQRqA9djjsA9UKs7bYtIcLHh3Msy6mGkHYGJ+eGWi8jASaseKkx0x9qC2I61PUMBWp1QdRna04Q/EGU8uupOkUyYhxIOo3YnsJJ+Qw8PklkEWO0dup9zhT8Y5AM6qVBSJOonmOwAi0kn37YBO4k1VfL8gI7hytNIgBiYkD4r3lgdh2nEv2ocThMvkQut9AaqAxAgAws/FBILHvAv0I3PcSNLzHpVNJUWYg2soMTeek2t0vdKeqarrVzBapU0iUF3P+dmsgj3N9hvgLmV4hmRUZx5VNSNOplRgFmdMTAGxJNyAN4x4+6cgrpoKtaqCV0upZhqKqD5dwALBvYkTDxAJKBWUH+FNQVBuQSQdRiAIBEzHXF3w5l3ZEKtoRcxTGsKtwSVggiIUaiO7MZ2EAWy2WVXNCiukeWAXjU1RSZ5fN06bGCxEm8QLmKtwzLUVZ3NWibBNVBShYn+I1HMdz7YZMnlZTMCF1Mw0liWMXMHVZuuoH+WA3EMycuXGXrGipWTQzEPQrADmVGadDi8KYm0EG2AX87kPMlqRWpVXTOmpSYkAWMEgmABsMDcnmmgot2OoLa6ggo8dRZjc9hGDFagmcoM6irUzIZQGZ1Ci5kMpMsbgKRJgD52svToaKwQRWQrTparalDSTUAM6maZuICjYSCDRxnNVX4TQaoKjVq9dyT5Z1am1hdK2I5YUeki+EGtQqLzlW/9DL8O+4uR1jse2HbiK+ZwnIMp0zUc/FBJOueZm+EmJDdLYHU+KN5flIdRB01KknSikxoWTpVYMEje4G4IBw4G2rgNLUxaajQdjao0fSMZZl1LeaCdlMddql/mRN8bNwnJKOG0UpkMprs6taDqZzO0AX26YyPgtI+bmZn4ahJEbarfLACMouorTkAEib2MmB7AX/XGpfZNkNL5ip08oQ35TLTb5KMZRTyzFk/MzXgX7iCB+3rjcPs44c9PK1VcaWOnSJGxB7bHUW3wCRw7gzUPKZoLuuuJMrtE2gT7nGzeGmApgSCewiB6T1PrgHV8LU1UMNWqL82s2vAJHYGLdsfaNGrRI8mCpgi94O9j/XAOeodJOPlc2wHy/GkNVqcjUsfqJwTqPI6YD5knscTg4o5cyDGJCxwHZf4ji67xgZkWuffFHjPGRTYCYH5p2jvgDT5gbfXAbivFVUMur4RzCP0FrnCtV8RP5wpUgoDNEsTMATqg9O3fC74tzjAsrkwIh/8AEbyDMiBBH9nAGxxRSisrFlNlvzITMh4MC8AYE0/FaUazmtApv/8AZiWJ/KxkABW31bTOF08dp/gVcu606zgrUpqs+Ys/ExgwxibmRNjgu/iPUTWzOXWllUYKGYanY77b6QDItgK+YrO2Zerl6QRwGAqo1JQWMmCuoghlkBrTbrjs09DMUlGaatRamCGoncvuGDQTEA3mL4X+I1KTvVal/wBIawayQosAWBiVYmQV6gz3wT8S+JxSenRpuWp1KNzpDOZ5VidrTHrGAu5XilHMVFosn4mmxLWgCevX/XHYs5PheZLg1nosFMwKYVmkGJAsCLd9jjsAz8G4jWrSopgBTpZiwtvc/wCmGPL51aX4atrMiSe52AAtjN/C+eoZemKtR2rCqwDU1MgCBc+omCvXDPUqHzdQgUwAqIs2AsCZ2tb64DRctW1LP1nHO04r8MzIemDOOzPEKakKSAT/AH9cBNXUaZN4vjMvGvF3VmQgoJBXWPeTvIkgxF7dsPZ4/R1BNUMdhabRPX1/fGd+N8woqsSupZEOXUXETA3gki0Xhu2AR/EmZXy4KfGIJc3MX/eMC+IuxFN6kAKByddU7tHxG3KOnaImXjmdQtqCgQBoUbauvtY/WTjzTCVyqbxYaiTAgliPVmt6XwA7KLLl3vOxtAv22J6X64LcbzrUgtNRp1ZWiT31B2qhpHWWP1OK+cpMEtdQx9hNjB6xp+UnE/H6y1HNTVIKKKawZAUBR6dDgHHwfnGr1aQbRIoEsFNiSFYmN1Yagu++vfAzxhpzFRaQpsPKcF3BWJaehubFBI6A+mL32X5dmZ2JJCUagWSbAlDHtI33H0wv8aI8+qIBsiwASIhSYK9+pjtgPvDcuaaO06DIDCOv5WE2g2MbHmNoEUc9kWDNUGkxYhgY5hJgi6qB+Uki9pjBFEKrAcaTAbYXXoJ3gmLAzeemL7vLsgqBKcadNNeuxO1r9LAX74Ahm8lr4bkaLsLBzUAEGJOoiVsQCd4374HVKFPLZeoaYJBiJa/w7wLRfqSRO9xix4hy1b7tl4nQzVNKapkAfn7sTM9Nu0mhxnSy6eYSo1IwEqQARax3G8H4vXAaP4CqCpwnLmAZqPM9Od59r9sZtwPh7NUzPUEVUU6SVYowEf5th+vXGq+CMro4ZQTeCbkRuzHb57/1wgZakadXMqoq6Q9R3EkIZqawEEgqQjQWi/LYxgF+hwSrSrU6Xw1mBY6rcqxB1C4WZFje2NI8N8Q/4bOVATFNtIZ5HwrdvYsS3scJ/hzMFzUqOtRdNNFpo7FiQdoOlbMTq22I3nDB4Up6eFVmJANSuYnZiTTF8A+8Nr66SN6Df+98DxUErTBk0yVJG1oIE7TpN/8ALgf4VrJTovVZ9K7HU1l0WvOxiBvsF7Xp8N8VpmcwlNCqqXhATDuIZmfSPhSBAY3JO2AHeJc2y5sKNOory6TzTBOlhOogxh04JxJKgCzLAX/36+43wgcOfy87mGYnVUqsVYQeUMdKzJiQNrYrZDjlRMwzFBSLstJaRN5DXZAB8BBHzBwGuo4RIkAgdcRZHiKVBNNtQG/+mFLxetVq9HQ2lQOaZNpk2jtafXApOPpTqNlqbL5qyQhkgleg/wAy3EYB+z/EKdEhSwD1CQkmJOE7xRmlqstK7qaktYEAAbSOa7dffFf7SKKs2Vao5XQSxAMEg6Z9oMXwj5Jy6M2WzCU2VgWZzoVYP4Y1E3kzaL9RgGzh3DGr0aFTMGoKqsXYRoaJnTe5T5W9MAcvxClmKzfeFZqKMVDVrBiPhGlV1OYOxJEX9ME38V1hUVK6oaYQ+bWorYLC6mV2YjTcTCzNgLYAcL4rlXqZljRbM6mCiwI0afiKgAIRAFgMAQ4CKmcrtXpMiFAVpA0waaLcfCAGg33v7Y9vwGpnFY1Ki1a2XqOiwugFb2I6nePYX3wN4JnKOTfNimwoh6etVJkgxCqGaOaZgQTcYt5OtWpZP73lkp1WekBUqNUYMHB/hEBrx2i464CDMcFanlsxTpMPLhSxcwgdZJUWJZhEbjscevCJpPlRmq1BtVEtoqSpLWI0gHYdPfEvDOIz5grsrVHV3KgsqU2gAo0cpuJi5mTiPhvHgmX8qm9I6fhbYsLnY7DpO+2ANZGqa+XatRUU3qvP4ksYU6RbZT6Cd8dhSo5x6jUkytUshBOlhZTBJsYt09xjsA+cL4fSy+XphqVPVaGIkmSSbnuIn2wWr53QukhUBEyTMdCbepsIwvnO6kdajayVWAVEIRvJ6bkepOIP/FAXVKlAEHSJ2adMr6RuY2uMAy0uL1RUFOnp8tV/9Xa8WEfviXP5g1KOopDPYgnmBIm07ECIGBuUovSolxzGJEUyCrXlQe9psLk4E8R4iXVWqELoOrQCd5IMztBF77YC5SrlswghqiM0QDDXEAna99sAPEGQQZtVMQyzTGyqokAn5gm1zbvglwvMtTqfeGJZ6pFLSwI3mync2uBvb0xS8R5ikc35r+YUQqAtMgawLNBMWgGf3HQEnMljFOJCAkyCBckztOPD0j2C2m1vT98SAxUd9R06iFdbA7QBtsCCbWGLKuzUjHxbwb23kNvO1vXAXOC0C4ekoliutGO1tQPoJXv2xBXrA00XT+INSmQJAJkfv+mPSZSpTVXkLrHKAfiA0wP994xb4HXTM5ujTZNLO8kzyyLje5sLD1wDJ9matqzHMv8A07Sm2k6wACYkAiTbv6YU+LUQ+Zqgm50cslvypME23ET6jDl4FzGpuJOwOpAEvvGp4MxtA26euFTN0g2ZrELPMFX1hQTqP8oE4C9wvKL5v3dWDCY16iQANzIgaRAgAb9pxar1QAamxYOFIvaCZPyAsP4x2xH4dy7PWVaDIEUq7s+lWZQ2wE3nSYAPSbYI57JKGqIhOlabQQYM94/QD0GA8cW81Mrw9jBEs7abtESFuBBLCNz+lxXHMhzK4WndoRzUBfSEPKVkmLWkdMGvGlJv/DMrbmFNnA3JPK0ntee9yMJT5oVPJaEVro5XciZUX6ySBNrDAbj4NaeHUSJAJNpJAGs2uTt2FhsLYy/gmfr5nNZ6pNNR8M6VICU2K9RMAEMepJtjUPBVRTw+gQSQCxBO/wAbCL9cJXAhRHnGmmmulOpSdROkgEHX6FgQZt898AG4Fk69LzUrMzFdBXSQZUhhqQ9VPLf0Hrg/RkcHbUpkvpkbHnAI97QI74VfCnF1p60VmYeUoZ4JglohR0RdTGBaZ/iuy8Tp6OEpqXUfMuoaN6jMQOxgH6DACmydSvTqL5lVVpzUNJFJaq0QF9iYIPv2EF/AXhnMrXGbzhKVFXSlJoLAadIJIPKAJAXCf4zqZl1orTbkqhUZlsSwNiSDYGRv/D6Yavsy4mfOXKln1ClUqVWeW1sGQBtRJ6GbWIOAvcUzWRVyxWqtRKhSwqKCzGWgkaSLSTsI7Yr+HFylSrUrVWyy1fMPlim8sApiWvGqWvAEyN7YVMlks9Tq1ai1M3QDvUYg02dIM3OtdDTbcCx6xj3w6vTXyiUprUp5ikddJAgbXytqQdjaRYmDAwD/AONszRo1KdR3zAdqZpqlNQQZP5psL9SRjLs5VIr5auRpqK5pFjP5GhGkWNuUmemHr7TsnXrZ/KUKMlXC6gBtDkkn/tBP/acKfH6NSg7UajKaJrkLERGqbR1BJ+YwDj9reaSnVywZiZV+XowUoYPzwt+HCK1JfvNL/hcsGqLqphVJMgA6j+IWvpMGJOGP7aMkWei5DaQjIrqJFNnqU4JEz8IbbrhM4Tw/NpWo0neo9EKzUFcMBVlTBCExoG4mIPvcI+MJRqVfLSBl1VqdOmh1VEKsGcWB5mJmbgafTArKZ2plkepRfS7qUCm5Cb6iIADEbddzinleIqTyF6TqbLT5Y7mQCVv+5xXyGR810pzULsxLQC5t1C7va+A7iHDjTCGoW8ypujnmixVpBNz2N8N/FvDVXKZVadfN/wDDNVXTTAgSTuTubXPTfCPx/J06VapTU1CViTUGlgesgE+n1wzeKHywyVKhSdsxmKYVnqayVpgm6qJKyT0HQTgCfGPCqJWFcVZyoMMrNDW5S6jqkwSe0xOK3iHgeVpLSbLVh5znk1glKoLKCFMQIP6SMCPFeXCrl2GYfMtUpBhqbmQbaY6D09Dhkz/FKdTKLRpKyEBW1DSNDrHM030k9vQzgD/GeDCVqOFp0aaaVRAQ8k3sOkm0euOxLwLKUj5TvUnM+SHI1FgQ5MkHbeR9MdgPeSzuZqU1SjwlfNFvNrCEBGzaSb/XEfFeBcUquob7shY2NKFCkXn4ZBkbyd8aLlqkAkkqDzAdAN4k++OoA6i5IMyQBsB0wGWVeIcYq5gZbW1Fqdi1gpAiTtJBI6dPfFnjPGKuXqVUzlLYlFrUgNThhY3Gm4Lfl7i2NC4vl6RIq1CFMhZJ3BtE+s4G5iolVxlqwDliUFhAZZdTPsQPrgEajlFNXywT8PmU2Dgk8hJCCAL2F7gg4B53PPURUabKFIjm9EHWb/vhp8aeHahCNQViqmDp/K0iYUCQD1jqDhKrBqQBLOrfFIFwRIm5kHUCIN8AHqPrYlgLCBAA2Ee1hiUSyQIsQd77fsB/LBRgiglXDvAbU0C5NiBEkCLqT1OBpzY1So5jM6PzSIJPrH88AdoZhPLNMfiREvpIFhNh0O/uMWvB/wD9UySkHUKnMD30m8HYenrgXluJKEZlAZmYcrLaAYFvYTA3k4PeE6ofieQKkkFjfoYV53uO2APeCySeKMQIOZCfLXU/rhY4lw9adavWDjUXeQLMmkBV33MXtvcbg4b/AAYi6M+N9WeIv31n9BhD4tJzWbZ3AAzDCIk3J1MV3Fogg9u+A+GpRhqpVtdMBadKNBYEbhpI1GYNtiMM+cCmpRWCjAowppLO4OuAzEbBekbicLuSomEchGgmmHd9G0RMkE9Ig9Nu5bxqx85tGtXUKyugJsQQykKbCSD13MzbAHPtFzQTI0dyxX8PT1NouCRaRO8jGfNnKRpVFFASxhF1HzF6qbiGTcmNJkneQcOf2gZYtkMjLCUS9oEhQDA/L0/TCBQQsyi3wssoNbahAAPrfp0AiYwG5fZ+S3DMu0zJa/s7ThL8F1Wq+e8CXoGQok6zIUCN7Rb1GHbwZSelw+jSdCjJq5Tvd2IJuYJBBj1wG8N8MGSDIlVXVTZCRKTEjVN9uokYDHcsXyg0VaVRWeCQVIaBYgTub9bWGNF8Q1SeE5VgDLVKbkmLSGcki07x2/fFz7ROENn6VNKRTWrlpLRA0kdFMz/r0xLxvhi1cnQy71CiUhTDEU6lwi6W0kLYn6emAV+NZ+nlqdTJ1afmhxAcVUUKJkAxOhkJIAuCBExg19ldKslVhVyqUk+76lqgLLywiWDGZBHX8oxcH2f5Eamelqn4UR3AIPcSOaDvbBXJU6WXAWjSqIAmgDmeF7bk4Bb4J46yrFAHzGRA+Fi2qmJOzKxI0WHQRNiJxd4zRl6TZqgro1SmUz2VG5DBlFZL2LBRIJFzBxJx3heXzCrTfkqaCEYodQ25gLCbfqce+DZGnlmEZkxcGm5UKbzsbz7dzgJPtE4TmKucy1bL1vIhTSZgCWAedRUAbj/9vTCVl8gKdWplXpBhSJK5uNdRyXQrJYxAkLy3FzjRfEHD3zRR0qFPLMgESrfIH6HAbjHhihUqUcytVUNOrrJduSJlrSAGnY9MBL9qKU6mZyoqqulQ7htQVtUgBdTWCRqcjc6RhK4JWrVM7WcsTpDPygBZKsFQbRaSdMXBwzfaItPiAoVaOboKVViodgquW0xzE2iO3XC9wbgWdRmBqUanmTzLmFLBjOl7GSfQ9JtgFPgyVBXKFWUMupihltMEmDN5BuJwQyr18pVfO03p2UrTNUgO2q3Igk6l72G+GY+C80SxapRYuDqhzymOhI/u9sD0+z+pT56mZoA6TqsTA/Sf5YBd4bmsq1Cq1bUc02s6mEhmJ5fn3wBahpDKSNXt7df2xoI8D5clabZukSNgqHUZ/wC+9/5YrZ/w3w0XfOkFX8shVsPmZJjqcAqtSQQC0gALyi035p64mNKr5bvSceWEhi25mxEQf136YcD4MyAV1+/VToXVUEKYA6gASMSU+A8PrBQM8QCgQBVQG0sCbTN529sBT/8ANGUTJrQp0np1qarpYyZYnn5lMwRe8fpjsSjwhklzC0jm6ru6llGgKYvcn2/njsBomQ4i+c1ZepTaigW87srL/QmcXa9enlvLCtC/Df8AT3gmcCuFZpnflVhIEs1iAAbx16f2MWc7wGlmdKVPMqBSCNLhRbpYXGASfH3iwuzUqTHToZHBtcFSrD1t0wN4Lxt2zFOo5A8sGoSgiWUmoWOwky0nrqO+NSoeEckTL5amzdSw1ddj0mewwe4dwqjQGmlSp0wf4ECz9L/XALPCM5SzamnWUj7wktuAHUkcp6G8jALx14PqVCKqt5h0cxCXbTLAmDOoggAQdt8aitQRETfY4rZiizgK7ugOy0heBNtQFv8ATfAYBW4TXoo6tTfUFBnSYUGQQTFjsI9cfMpkXcToYPayodQUWsoEmxiY6A4/QdLKAQIYwIlnc29ZO+PdKvpOlELAfmEDe9tTXHc7e8GA/Ox4DmYaMtW09SaTiB3uvTDR9n3Bqi8Qy5KvFKWYlWgSh9IHtvjYySZ+P154j2Cx+mOqEldMEgG3OQbdSbnfAInh3gleilcVEKmpnmqi4+An4rSAOsG+EbxDlc552ZQUKnkvXOpgDBW5U2sVNr9wBjcGqkX0t8mU/vipmON06dPzHblAkzFvp/e+Aw3K0VLKg0sxQgos9VsxHMJMhQPX5Y0XjXC8tSc1c3qdqqIi0VBtpG7EbcxN5HTe2PVLxKKz1aiIKdKlBmVHmNa8g6SokmQTteIxTXOhizjmqNMGSWYjYc0AC9rf1wFh82a4FMUB5QXSKbhAumwi+ubAdBFse6NarqCU9IA6Bm8sdNlCg7/pvvgMtR3c6iAGUAaSeabCBvvbV1xfyuaZDpskb3kmYuYPQTC7997A1g/h6ZKk9R6dpnff54D1w/5apj/Kljb/AA3/ALvbE9XMj7oKjao1Xnc3sPcjAGtn3lFFiQT2idhPcWv7xgLtOjUn8SqzX2V9Nunwpa31tibIZRUfWzuTMLTNZ2H+ZgT0vFrb+wGrSqSVWddgSeZaYPWLSRI3ntjznDAqeY482sNTbrpVjYSRyk3+m9sAfzKmoxqM89ORqgEDtpaJ+WF/N5p3jSzpNwfMfb5VPb0ucF+EZsVClCnpBcTAnkQAx87C3ri14i4UaKIFXzNTdDF949AYPWMAFo8PLmTmKywBBBDAz216rHBPhHD2WalaqXVW1yVpbRYEhb3m4M2HrhU4lx+mgcTqCiy6Z0kSslhaZjc4O5jxRQ0aaTrpp09blSYLACFHQwdPwn+eAG+NvGTUXWnRKeW9N1bUxFzEXXmiD0I9xGM9q+Kq1YiifLFM1BYoHUA2NnJEDcdR3wNz9UMWliBuFN4PQX9LYHARdf0wGyZHwDSoU0GYrNU1AtoViEB7IAZIuPTBCrwWjVUUqZq00UgaVOkCDc7ah2374r/ZdxVs5SWnWI15ZdKkzLoYvM7rAGNEqcMTfSJ74BGTLBWFMmq+lYMvykbCTG9v1OBicGoulTSSDqBdQ9j6mTJEWxpFThqMIZQZtf8Apj5Q4RST4UUdoERgFbheXHLopBYBEkAGOhB7ntj4/BaQaWSme1v3w3jLDsBixSy47YBLr5aNUUydVjCEzN49RviChwKSCaKgwLwBMenee+HusogmYA3PbGI8f8e5sZl1p5lFpEkppCuCqiBzEXDEE/W+2AfqWSUMXNIKx66ZMC2+OxnGc+0DNFkai4iGLK4Ec0FRt+UWn3x2A02Y52hVA5j6dAfQdTtg1kFn0HYT88Z9l/ENEmQ48tKZZomQqwSB3LHofXE2W8fJU06UKqbNP5ZaBfv1PvgNPR4HKBgbxDPhTLkKpi5PXZQO+o9sLVLx/l5cOdIFPzEkjnETaNj2B3wBTjlKs61s20U6DaqdJBapqA0En/BewNz88BquUryA0WYAz6dP0xZdzIj3wh5Tx/TcxpN76iQABFuv9mO+CGS8Y0GWQ2ki7A9OhPtNh7jANLAmxuIv6+mOTeNvlhNr/aBlzqCNLL0Np9rXv/PENLx3SUc7hjpktIgewBmJ+d8BY8V1s1l6vmU8wyUWAiwZQ2xBsQJ3E+2FF/tEzqMdNZKkfxU1/lGCnG/GS11qZZUqMzALNOeWRMkj5CLTt1wn8T4N9zPmJTqtFmFWmCgJBkGRGoXIvaAe2Ae+C+MqtWmXzL01Zv8AloohiOrG9h2H9Rhd8RCpVByqyA0amvCknUzGNpGkXFpxneaz1R6hqM2pzAmALDbYAWwYzvG6hzQqh40kLaCdOzR1uBE74Bxr5bRTo0UJ8sASdNzAJlrbkyYPfpiMV51ClqDMF1AkGFYXn1Y3I9sD87x6kWYq8BdQgTqIIEwCNz0IviPL8ZplPLkIzgAlfywJ3O0kiTvgGHgdIqRVZYGrSij6RI2uNxtDY5eJJ5j1WQOQwpgC5PUmB0mT3PrtgBmvEKJTI81W0goKam2mLjcHURCyP64loAPQZVYeYaeoWHL0Un/EZkf74BtrcUWrSq02px5el9B5YMtfoQJE7e2AlTPzanzvUCmF2VJAm99rADuNojAvhFU0crVSuwBqvOtka2kCxFiVJtHQ98DODcU0v5KU3aszaYQXYhrxH5QADIAgTgHjipFKalIqXCBSlx1J3uCdUSJ/Ku4GF9EDI7OS+tvxGkc1tgenpitU4XmlqmgUpqdBJYkF5ItSY9zKmdus2nCz4ip1cq6061J6bQCqkhlYSSW1K1ySB1tfa2A0mrVajRerl3NJ0g6jTVywtqs/ed+hH1B5Dj1au5NXO12RAXKsqqGGwAppsQSCD7DCrw3jbtSr0zcRIJ3JtY/Lv3xHkeKMp8z4QBJ6yPbr0EYC9xSstSt5dGlUOqEZdJgmJIgrdjM32/XBKhwvM6FR6VaDZuQ2AM25YE2nuAMAQErN5gQKNDaggAW6yDGw6g/LDbwnhCVKVOoKashUQdVO5M7jUCOnTpgFTi3AqgRyabwD8RSPqdIvPTCiykY1TiPAAFIFJbruoSZ/vrhN4Xk8m9ZaVT7zqZkp8ppgB2YAm4PLvHXAR+EuJ1KOZSomrWvUSbAdQJkQLiMfpDhHFVr0EqKRLKCYMi/Y9sZV4x4VlOCZmhWoLWYulQaC4KtACkExqA5gbdsVct9o6hqjoi0y6wguV1dNYmwmZaeotbAbYrTbtiOs/YYwmv8Aa1nVAUpSWorENKtBHQRqkEd5vbHij9ruckllpEdgrf8AywG7Xk4katCz2vjC+GfaTn6tQIiq5Zp06bBe24M9yTjU+G16rqdena8Boj59cBBnOKtVQ01Bht7G6nSD/wC/9DhB4h4BU5mlIYoxmpcknYMFgQLXxovBeHjUxKgiRAIsL6v/AI/TBZaILE6QD7f39MB+dePcEqZOsaNb4ZPluR8Sja/WxGOxqP2k+EXzj5d0YKE1I8qTvBBt7R9MdgMipUnUHTqAIIP0v19sfVovTiCZYA+uGevliCo0wvN7Ewpie+/TqMQ5igrLRIiVMGPew94wAnKcNZ1IMWG3WOvv0+uGbPhWy9A6RT0kJuQWgGWPaTNp98FeMcHoiiRDB9JKMvfsf6nFDKZ0qopvT8zUmlGdCV2/LA1F9RPNNicBFSVdHxAxtpckj6HEeTf/AJ6mTqoVAPi3EN1Hpi7SzDCkVmmkdSxH6Er+2PnDas11GtYZXA0ibsjASdR9MApibW3GJKNEQdvo0/0wx08kDujAjcaTb9LfPHLk1ETfawjt/X0wFvw5y06OtjLs7FryQkaZ/XB3jPFWajUJYIxIclS0kjaAbRvyjqcAaGVc0nqyqpQqIgW8uHB5iSYAm0Ri1mKDZjXUBULRTqJDuxinTEEXY+tgDgEvOZb8YhQJ1Hm2G8xEe22InyrAmxB9j88NNTK1osBrABcIFaCQLaiLXB2x3Esw9Rh5b+dTpqGZ9BAUiIBMAE+mApeBajUK1St5ayKceY+rTTk7kgEgkjSCB16Tghxzgb57/iQFBaASpYho/OCVBZWECepVu2D+Z4hSBpooLvUAqKxTToRtgouQCQJHWZM7YD1vE7Uy9NUtDDlGqTsu11A3AEWEWwCzT8FOZt3A+g+Yx7+86XqaSRqdFj0Qf/z9MN+RqeZVqOgohaFBqc01IJLQRq1RLAKdu/XGf5ynpp06urUHruNUEahopwbid9X0OAIcb4g1fUg3pqT8rN7f3GCXBsvUoZgZymYDDr2IAO3eDbAzhVTzvOoQEbyX0us63i+hmmNPdYvbDDkCanD7xUQHRYHUGba9gIMf6YBr8XZ2rRrA0kBJAuYv0gHpBjfv0wp+NOG1M3UYEgmixT1AKod+0gn54nz/AB7M1GFV1SlTEMqypqNYwdjBjtIF7GMWPCIOYp1WKadVSW1c0kKotAEyDOw/lgELM8OOXdafdS5PzA63jl/bFB0YdQZkwAbDDn4+4UQ/m61XSFQU9nPxEkCBYWEkemErVuZmOpwF7gzsEJUTyk6WXUCALwARJiwE3nGgDJ8OUhxpudX/AEtb0tHl7iDtgB4RRMvmAM0Gp6KYhTTqEtrvI0qZt8r4c14nkyQ3mPYgXpVwP/Zvc4AZnmybKxAgFYB+6MQPqq4zDhGTenmaZCk6a1PoRI1gj2mJxseezmWelUpoYZh8Ro1gJ9SUAvsL4T8pky7MQLax8R6gDrHX3GAKfbuPO+5ugkA1gY2/J/Q4zHK8FqsNWkhe/vtjUOMo7ZWkzIBDuAAwMggbjpjzTXQEQhAwabkWgEwSbYDOm8P1CY6n1k/Pti3S8KMCuoH1nb98aQ6AVV1CNSmbrFwv198SUyGqEB1WygyB6m24wAjwp4cVKjFVAcgQWJFgRq9ZInbGjuhjl0qeu8bfLCzw0s2ZjzFXSvxSCTPTm6QDhgpg6v8AnaoE6Qae3sBMYAlkqRCCTciTHfHpZXffFdK6ETq+hJ+kY9GoAJiflOA+VqRfUpI0sBEbggmbztEdOmOx9djAIBn2/pjsBi9bJZp3NJsvo0ksRqkDVAkSx6DFapTXLV3WpTarTQBgFfTJIW5IDQASQbdsMXAs3UIapmxNJ1IQI8O7T0XcrviDLcUy5pMiZYhqqmkS1QyTZpblIClheDMdMBNR8QCt/wBPQzA0qrVOcExIsCw0gTYEm9rWOBYrA1RTzDugSWUUSz+XMnR69JI64957NUKWqll67O3KtRVQhGI/hJ3WSdx8zipl20liaYtMXEiQbx19PacBUTitXS2gsp3Ok79yTvN+gwxcMeiiKatZnqVU+AaGYMyk2dqnLHYgEnbC/kMzTFISpZ/XY+9t8eTmNQWENnDegi/zwDD/AOYkeWpVGpNIGljVUtY3kVSu8SWvfFjhvGarAFsxV1tUCqo5oXYmSL3kAexwHyxNOSKU02IIaLCRcTtO1sEeHZVhxCmrBhCFhI0hokWPUb4Cxn/EitTrIEeotVNAYxI0klWgm3NBvJwO/wDGYRKOgRSqisXIUy0i89eUaY7Ww3cYyFIZVaYhD8YZbHm/XaLYzat/zSC5ZdQUkkk263vgHvhtOnms0r0ij+WZf8M09JndQxuZkagCLn0xZ8SMWrLS+GnrSNIC82sa79bSSB0W+FPP5xsvmClD8NnAUn5zP1AxQylSs1RarOz1a7MpJbZdShiJMC8mBgDfF+I0zmgdTNVVzqIEIqWCqBAIFhcyb2xFwjNUqbeYa6CoakFNLFggLAxpUySRJUfliSs3v+Jqia1SmFGiOeQS0iRMdvLm/fC34WBObpMd2ps7E9t4H6/rgD6eJ8tTJemStQlYZjveXJGn/KBtf5jAjx66B6WnVIgNOxMvzKCLCD1wK41TFVFbq2r97YrcXd6lHUSxWm6gszs0SDpUamNtzAtgPXDs1Tp5hSzEJMORYgNvfbYfrhp8T5itpp1HDLSUr5UASVZpEgfnvPrYYVBQCqQ8azOhOrGN52ge/XED+IMy9GnS1llpP5ilrsDYgajuoNwD39oAzxTNLWujQiHl1Wa5A+ZgD1E4YvB3EqFHLr+IqhF5zUkorEknSE3kAbx8OEXIZT7y6q7xq1noAGCMwnoJIw7VqeSpNl9ZXLp5MkqG/EPKDemQdYjf19cBD484rl6pRgw8yCRGr4ToIJkSBpDQO5bCOtMaIlZI2kdcfeK1FqVXdWd08yENS7ldlkkzYDEvCOHq1WOwJ9z0wGo+COOxl2q5qpOqoQjsrsICiVWNoIP64JDxlk5iZAO3kPM/OpvhWGaK8IemkatYXqQQzQT6EX2PQYA5OvWRVosQV5tTGzNeZLG5KwdO1unXAPvG/FOVrUnpi0jllDBbpcNIEjoRhWy2eVM1TprTJVmRtSvU2kaiwO+nYxbAqq2YarTTz5Wo/lWcEESBfTvGoX98E8tSzaVmYuokuyzfTrJtLd9tIEemAYfEmcXyHBq+Y1FyWRQtMmbatQRhI5pEbCcKp8RUtRL+cImYZT0i5NMdO+CmbXMJWqAkuj8up2s1oE6bArOEjjPh+oKh0LyflPy74DRPD/k5lHraK9NFBBZinPFyAACfnYYC8I8TUKeYZHp1NJbkJBZovA0gX77nfC7wvi2by4p0DWKUNXOqhCQCeYiRMxJF8FOJ+KUo5pamUpr5JIBdkUB9BIkEDUInfc4A/lfGGVaszMoUICootTPmuQbNq+BAJPKe/wAsMGT8a0Dl62YFLQKWlWkjdvyki098B8rVy9fPtWNOmaeYy0LUAkagdDbgHVJAn0GF9kfLZLL5fyKdZqjvWqq7MFOlgiE8wkmDaY9L4Bwzn2oUKQAKHVpDRcG91gRBEXmcC6v2vAg6KTCRvE6T63Ej2wA8M8LrJmvvNbLIy300yRoEiAoBmw6D0w8+KMo2Zyj5fLClTZo1bABRciwm5AFxgK3g3xlVzrGaT8tmZY0qb6d5mQP1GOwQ8CcC+55UU2g1GOpyNvQCegEY7ACuHcYRabBwKMAgFjLEi5O0mD09sLXG9LfjKZJGmyFdXYkWht53m22LnDc4V1MtMOzWDNJie3rt9MV3yxdtRiZmAIUTM/OYwFzLcR87yHqaAyyLKvMNgSf4gJBk3se+LrcMpisAHWCSBeLMNpkxYRftgZSyQOlZ7+w/3xLSQBbsRIMSO3974Am/D6VOCpuRy9tW/af7OPlPJI0KQs+5FpJExux2AHbFROaWDxpMcxvYdO+8AbnF7JZd3HKCSsNY36w1yI2jbrgPDlwNCsDQj4ACZHWO19z6YnTLNqVwXZlFyzToU+99px8NGoh1lgJBGrV1AIkxbb9hiOg+iR+apYVOkRA3N4uYwFPiVFjmKYWoWVAzGZgiCbrtAi3STirxfhCU3UoGCkEtKxJYgA9fXb074YK9NfLR0J0hXUkdQ8CL7gAXnr7Y9U8v5lIq8auUdpVWBIO4kwIMXwAjjOaaqAXAUPBOkXlCdJ2ncnAKnkRpTzOzaLmzajvHsMNeW4UX1gkDQBaAxAJix6QfcnUMVkyFO+qYMnsLmI/264BJagQagTpdh+Unpvc9Y+eJ/DtA06zEmIpMQJ705n6EYa8zwNCCfMJ5d176bDa8X+oxGeCoGeNYlNJJ6bBhHb+mAV6lKKGXIPQkj1nFWrQ10ESoQPMq+Zrg2BULGwUkRNjF98MdXw4rU6aTULrUi9lA1HcGATp977xifM8CErUFYTIC8h5ItFyQTEEAbQPTAL9R1BpqAfwTqQFYsALGRuYEg9QcAWoErIImfgBEjtABk9NsPlXg1RgVq1QRLNAkkkztbqeoxG3hgHSNVIsTEgk6QQTtHxQCOvTAL50rR+Eq4QggsCCWMFjYAECelvXFHNIJC7wx67WAgHtIm3c4b6HBlHms1WSIAuZBBIN+mwMeuK1Hw/SYa9V+hnr0GnubHr++AS2BQ32A/v2wX4XliwBLDmWelgP0N/rhmfgCeYrv1sRGneIE32BmY/li/wAO8K6aipNOpSZWlQwIUjuRcX9flvgF7ivHPwvuxCkMonQgAswMqBZSQOnpOPlDhxrKC7vTUz5f4eqY3AAIjp/phgy3AwGJMKwMDc8s7HeRuJETt1xdocPXWFR0XR/EogdbbE6rgneSLYBYXhzUqlMgiqKZtI0kMxkysm9hcGLYNV+MVjLH8RRBnQgBNuWy3uf0xZrMKcliJUQSAZJIBU+5Pp1OI2E0hJemqQQGVZ2uSBcDYyQNut4CpmeJ1mXS1MAESrovSQOhEAXHyxNleLaEAKHSvLYQCT12+fucFMnnEFwZEQWtY25bbi53Fr9cUqRLyzFWRDEbXNo9SPa+AifjyMT/AMOpUqJJX4uh3+K23e2POZzKBGQpR1B5FNVDWMRYWDQLieg9ce6jMxFUBDTUQEAKgzvsZJsRPTbAmqFdgICVGJJnmvqIk9R+UT6tGAL5Z6IVQqgMpJ/KBMwygzYi1+pGCHD85RdS1RFDidU9B0j0OFfK1kQoi0yQzMGLr0IaBI2vHeD17MfCFIANOA7ASGk6QCOUk3m5MmcAdVRHJAC3uszvI9pxRXihbT5agFhBcUxEiZlQdUg3ExMzOLWSpNrKvV2BAAAjveLTcY85rJTBao2k6VsxMxfmMQP9xacAUy9QNq5hII7gj0vB6TOOxBSCqxkCdIsDzC539O2OwCTlqQSYMenf5f3tiMkxAkSADa0iPp0x2ZqH8imBa+8euLOXzOlR3IvFxeR9Yi+A8GnsGLaiBAA63Ax9yqBbDUSCYgb+wn5YnyE1KhgBmVZWRaALD0PWcfMrnSHFvzAbRpvIE2vNpwEqNTtrQlRY23I7jY37/wA8TDygNQGkssrbsCPpfEq09JIKgnXEHYwffaPltjwtEOWLgreYPTtGA9Ua06VYLe0d7W+X9MSZykpeGU8vxDf/AH3x6oMrBaYsxNwSNoOk7dMQUGfWdbKZIBG5FgbHrsMBJSZQ5B1aQIhus3kDr2xYzGZgu2iDAhoFtI6wLyO/bH3O6vj2KhevwqJ09J3BxUFEMg0gzMGLepn9frgI0FRmap8MWeZEiQRFonYfMYufdqj621IJAO0RMEDa8w0j0x4TMVQNOsFbapAgD26xgnRzNEQCwmJIJsDIj5dhvbABq9KqtQBSGJEm8aiZEyPUwB84xB52lSs2FiAJJ6SAe4Av0Mme5DOkEB16yE09gQT+o33xAr05hl1EiTsNr7AeuAoUKzMiqsLJiSIBJN49OntGJmqaqgVkPM4MEneb+9rbTjxIvE6xsDYLadulzB9jiVcwqt5mpQbWghvcG4m56bxtGA8VaOlm0tOzcymOsiZup+d8VkYOob4ZAFrgE3uRe0YMZyp5iAwDT0kQpNxJJiRexM9sCV4lpOxm4sAd4iehNj9d8BHWymsuN31SzX5iRJtEiLAfXpjzksuiITUqD450rBNrwPfv9Jx6XME2jSGECVvpO8kE3mfkMRZQ6kce1iLhtp1fLt3wEmezyhV0y5PQgGJO+3puBIjHfe38mNBBMwBIJj13295g98WqNIFXamIkDVFyDebRI79QLdzitVqaFA6N1O5sdQUdd/06WwEtJ1qKFYmm4ClSbAD4hImW0vEWBt74g5K5vqBLmAsqTBJjsQek9e+KIz5IGiGcsANROwkb+h3JxdyhQFDJ5l1C5aBcKQd+4kfpIwEfFMuynymcvNRajAgg/wAIDW307Ges4jpV6wII5k0kkMFPxTESLwIAscVeJcYqa1ZFhrSygsr3O83uYjuPbFyjmtSqulgYjl6sxkgFwSoUxeCRpFsB6RwSqkBGJAYAsV9DExe/KBF8SVWIbTRg6DKKGvOxbTYT+98eMvxBiPKzNJGQadI1eWQNUCCCZkwNIM37XwL4iykRRTy0DWAnvB1EkySY7CItgCPEqjvys7KLgBRyg2JI7DVMkdIxUpnSVepBGwBRQSF67XPXv8PfHcGzxKhToUkwWZl0lQJNzECRuSOvXHrJs9UCCAJOljAAINiTsVkRudx3GAs8N/GbzqpVtY1X0nboT3sBtiHi+eprTW5DqTIWADG4BFpYX63HTFHhpbzjTBR0DsQByJUBPNzRAgxY22EgYtVcqPJqtnKZB1t5bKAfYObg3tMAiD8gn4BxRmUIakaFG9t/zTP1F+gw1ZTPPXp/hI6gMNJkLr9xNl9ex+WFHL+ToPlkKQQEK6ZIIGvlF2B3vaR2xcy3FlowFJqiSQXItNrk8sRYXnAMPDK9d2qCtT0MG2HMD6hr2npbHYuZbNmpFRFDi4kOpIOzCJjfr9N8fcAkVa0bAXvixTOkF956dNsdjsB8yGfYsGHK0bjF2pJioTLGCbD36dfX1x2OwFzNUlLoVBUsNRvIkR0PT0x2QUsYtcWMbXH9cfcdgLX3MFzTMG8SRMSZMXxTy40vX0wNDCLdT1+hjHY7AX3edakCDTNhYdT+98DczS0yQTynb2An67Tj5jsAS4Zk1rltVgLWj2xVyeTSpWh5ItN9wt49sfMdgLmaradWgBFg8og7epFpnC9pLaIJET8xEx/LHY7ASZSuyrUMzII7dxOPuUVXJpsoJKlw3YgAxHUek9MdjsB3EaoWhTeCeZUABiAyljsP8MYjGR1wJgBFcSAd5taJjHY7AUeF/i5nSZAAJ36if6frgiaS+XUMXkMCLG+oQT1EicdjsANzc/eXpqSFAE3Mn9f3nriRz5YH5iwkFyTpJAPsRfY47HYCrXzPkLU0qOap7Rc7b9owZq8PpmkjMGOqPzRE29th2x2OwAbjNSojgUnKAAmBtYiOvr+mCMHy0YsS3XtfUZA6GABv06Y7HYCNSC6yJLbkkmQehvB77Y+rkl1FSAVUgwR6z0x2OwFbN8DpksUhPLMtAkPqAEQdoB+cnA7L5A0WcI5JjdhMd4G0+pn63x2OwEVbOSaSMNQVtYJNySpuSACdoER03icM2S4Vrc+ZUZ1YFipsCbDodot/XHY7AesnwOjWB1BgBeARHKYHSdo69MX8pRpK7RTaIAguSLyNiLm36nHY7AFzkKaWRQl90AQ//iJx2Ox2A//Z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38100" y="-1897063"/>
            <a:ext cx="609600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2053" name="Picture 5" descr="馬偕博士拜訪原住民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" y="106787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n66xza.bay.livefilestore.com/y1pn1qqxeJPY37XTFoPHzorqpC9RIgx-qqsOh-TIvcMSJeH_Ep63D8Z6BmhInieOalBDI9kcLFq5CA/mac-b17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2412"/>
            <a:ext cx="523875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pic.pimg.tw/tamsuitour/1325944976-872824780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481" y="0"/>
            <a:ext cx="4762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481" y="3867353"/>
            <a:ext cx="47625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436096" y="320241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prstClr val="black"/>
                </a:solidFill>
              </a:rPr>
              <a:t>馬偕在台灣記實</a:t>
            </a:r>
            <a:endParaRPr lang="zh-TW" altLang="en-US" sz="3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0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4"/>
            <a:ext cx="6502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00" y="1962000"/>
            <a:ext cx="3672000" cy="48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4916487"/>
            <a:ext cx="63722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/>
              <a:t>淡江中學內的馬偕墓園</a:t>
            </a:r>
            <a:endParaRPr lang="en-US" altLang="zh-TW" sz="4400" b="1" dirty="0" smtClean="0"/>
          </a:p>
          <a:p>
            <a:r>
              <a:rPr lang="zh-TW" altLang="en-US" sz="2400" b="1" dirty="0" smtClean="0"/>
              <a:t>墓園</a:t>
            </a:r>
            <a:r>
              <a:rPr lang="zh-TW" altLang="en-US" sz="2400" b="1" dirty="0"/>
              <a:t>者多為其家人與嫡系</a:t>
            </a:r>
            <a:r>
              <a:rPr lang="zh-TW" altLang="en-US" sz="2400" b="1" dirty="0" smtClean="0"/>
              <a:t>學生</a:t>
            </a:r>
            <a:endParaRPr lang="en-US" altLang="zh-TW" sz="2400" b="1" dirty="0" smtClean="0"/>
          </a:p>
          <a:p>
            <a:r>
              <a:rPr lang="zh-TW" altLang="en-US" sz="2400" b="1" dirty="0"/>
              <a:t>墓碑較高者（如燭臺）是馬偕的墓，右邊是妻子張聰明之墓，左邊是偕叡廉夫婦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583616" y="2264"/>
            <a:ext cx="2448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馬偕夫婦的墓碑，正面是英文和河洛話羅馬拼音，背面是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漢字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002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6" descr="http://www.tonyhuang39.com/tony0504/20071018_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916832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8" descr="http://www.tonyhuang39.com/tony0504/20071018_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8679"/>
            <a:ext cx="3810000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572000" y="548679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/>
              <a:t>淡水偕醫館</a:t>
            </a:r>
            <a:endParaRPr lang="zh-TW" altLang="en-US" sz="4400" b="1" dirty="0"/>
          </a:p>
        </p:txBody>
      </p:sp>
      <p:sp>
        <p:nvSpPr>
          <p:cNvPr id="3" name="矩形 2"/>
          <p:cNvSpPr/>
          <p:nvPr/>
        </p:nvSpPr>
        <p:spPr>
          <a:xfrm>
            <a:off x="4211960" y="5445224"/>
            <a:ext cx="4572000" cy="12526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/>
                <a:hlinkClick r:id="rId4"/>
              </a:rPr>
              <a:t>馬偕傳</a:t>
            </a:r>
            <a:endParaRPr lang="en-US" altLang="zh-TW" sz="3200" dirty="0">
              <a:solidFill>
                <a:prstClr val="black">
                  <a:lumMod val="75000"/>
                  <a:lumOff val="25000"/>
                </a:prstClr>
              </a:solidFill>
              <a:latin typeface="微軟正黑體"/>
            </a:endParaRPr>
          </a:p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/>
                <a:hlinkClick r:id="rId5"/>
              </a:rPr>
              <a:t>跟馬偕走訪淡水</a:t>
            </a:r>
            <a:endParaRPr lang="en-US" altLang="zh-TW" sz="3200" dirty="0">
              <a:solidFill>
                <a:prstClr val="black">
                  <a:lumMod val="75000"/>
                  <a:lumOff val="25000"/>
                </a:prstClr>
              </a:solidFill>
              <a:latin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26996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北台灣的教育發展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馬偕為了培養本地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佈道幹部，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1882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年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創建「理學堂大書院」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又稱牛津學堂 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Oxford College</a:t>
            </a:r>
            <a:r>
              <a:rPr lang="en-US" altLang="zh-TW" sz="3200" b="1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和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「淡水女學堂」，為北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台灣新式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教育的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發軔。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「理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學堂大書院」後遷至台北，現為「台灣神學院」，淡水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原址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幾經變遷現改制成立「真理大學」。女學堂的成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立為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台灣女子教育的先聲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738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開港通商的背景</a:t>
            </a:r>
            <a:endParaRPr lang="zh-TW" altLang="en-US" sz="4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 fontScale="77500" lnSpcReduction="20000"/>
          </a:bodyPr>
          <a:lstStyle/>
          <a:p>
            <a:pPr lvl="0" defTabSz="914400" fontAlgn="base">
              <a:lnSpc>
                <a:spcPct val="120000"/>
              </a:lnSpc>
              <a:spcBef>
                <a:spcPts val="768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4100" b="1" dirty="0">
                <a:solidFill>
                  <a:prstClr val="black"/>
                </a:solidFill>
                <a:latin typeface="+mj-ea"/>
                <a:ea typeface="+mj-ea"/>
              </a:rPr>
              <a:t>南京條約簽訂後</a:t>
            </a:r>
            <a:r>
              <a:rPr lang="zh-TW" altLang="en-US" sz="4100" b="1" dirty="0" smtClean="0">
                <a:solidFill>
                  <a:prstClr val="black"/>
                </a:solidFill>
                <a:latin typeface="+mj-ea"/>
                <a:ea typeface="+mj-ea"/>
              </a:rPr>
              <a:t>，臺灣</a:t>
            </a:r>
            <a:r>
              <a:rPr lang="zh-TW" altLang="en-US" sz="4100" b="1" dirty="0">
                <a:solidFill>
                  <a:prstClr val="black"/>
                </a:solidFill>
                <a:latin typeface="+mj-ea"/>
                <a:ea typeface="+mj-ea"/>
              </a:rPr>
              <a:t>海域海難或劫掠事件頻傳</a:t>
            </a:r>
            <a:r>
              <a:rPr lang="zh-TW" altLang="en-US" sz="4100" b="1" dirty="0" smtClean="0">
                <a:solidFill>
                  <a:prstClr val="black"/>
                </a:solidFill>
                <a:latin typeface="+mj-ea"/>
                <a:ea typeface="+mj-ea"/>
              </a:rPr>
              <a:t>，而且臺灣</a:t>
            </a:r>
            <a:r>
              <a:rPr lang="zh-TW" altLang="en-US" sz="4100" b="1" dirty="0">
                <a:solidFill>
                  <a:prstClr val="black"/>
                </a:solidFill>
                <a:latin typeface="+mj-ea"/>
                <a:ea typeface="+mj-ea"/>
              </a:rPr>
              <a:t>位處大陸、日本、與南洋間貿易的黃金路線，在安全及救助船難的考量下，列強</a:t>
            </a:r>
            <a:r>
              <a:rPr lang="zh-TW" altLang="en-US" sz="4100" b="1" dirty="0" smtClean="0">
                <a:solidFill>
                  <a:prstClr val="black"/>
                </a:solidFill>
                <a:latin typeface="+mj-ea"/>
                <a:ea typeface="+mj-ea"/>
              </a:rPr>
              <a:t>希望臺灣</a:t>
            </a:r>
            <a:r>
              <a:rPr lang="zh-TW" altLang="en-US" sz="4100" b="1" dirty="0">
                <a:solidFill>
                  <a:prstClr val="black"/>
                </a:solidFill>
                <a:latin typeface="+mj-ea"/>
                <a:ea typeface="+mj-ea"/>
              </a:rPr>
              <a:t>能對外</a:t>
            </a:r>
            <a:r>
              <a:rPr lang="zh-TW" altLang="en-US" sz="4100" b="1" dirty="0" smtClean="0">
                <a:solidFill>
                  <a:prstClr val="black"/>
                </a:solidFill>
                <a:latin typeface="+mj-ea"/>
                <a:ea typeface="+mj-ea"/>
              </a:rPr>
              <a:t>開放港口。</a:t>
            </a:r>
            <a:endParaRPr lang="en-US" altLang="zh-TW" sz="41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lvl="0" defTabSz="914400" fontAlgn="base">
              <a:lnSpc>
                <a:spcPct val="120000"/>
              </a:lnSpc>
              <a:spcBef>
                <a:spcPts val="768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4100" b="1" dirty="0" smtClean="0">
                <a:solidFill>
                  <a:prstClr val="black"/>
                </a:solidFill>
                <a:latin typeface="+mj-ea"/>
                <a:ea typeface="+mj-ea"/>
              </a:rPr>
              <a:t>台灣具有</a:t>
            </a:r>
            <a:r>
              <a:rPr lang="zh-TW" altLang="en-US" sz="4100" b="1" dirty="0">
                <a:solidFill>
                  <a:prstClr val="black"/>
                </a:solidFill>
                <a:latin typeface="+mj-ea"/>
                <a:ea typeface="+mj-ea"/>
              </a:rPr>
              <a:t>煤礦</a:t>
            </a:r>
            <a:r>
              <a:rPr lang="zh-TW" altLang="en-US" sz="4100" b="1" dirty="0" smtClean="0">
                <a:solidFill>
                  <a:prstClr val="black"/>
                </a:solidFill>
                <a:latin typeface="+mj-ea"/>
                <a:ea typeface="+mj-ea"/>
              </a:rPr>
              <a:t>、樟腦</a:t>
            </a:r>
            <a:r>
              <a:rPr lang="zh-TW" altLang="en-US" sz="4100" b="1" dirty="0">
                <a:solidFill>
                  <a:prstClr val="black"/>
                </a:solidFill>
                <a:latin typeface="+mj-ea"/>
                <a:ea typeface="+mj-ea"/>
              </a:rPr>
              <a:t>、</a:t>
            </a:r>
            <a:r>
              <a:rPr lang="zh-TW" altLang="en-US" sz="4100" b="1" dirty="0" smtClean="0">
                <a:solidFill>
                  <a:prstClr val="black"/>
                </a:solidFill>
                <a:latin typeface="+mj-ea"/>
                <a:ea typeface="+mj-ea"/>
              </a:rPr>
              <a:t>硫磺經濟</a:t>
            </a:r>
            <a:r>
              <a:rPr lang="zh-TW" altLang="en-US" sz="4100" b="1" dirty="0">
                <a:solidFill>
                  <a:prstClr val="black"/>
                </a:solidFill>
                <a:latin typeface="+mj-ea"/>
                <a:ea typeface="+mj-ea"/>
              </a:rPr>
              <a:t>利益</a:t>
            </a:r>
            <a:r>
              <a:rPr lang="zh-TW" altLang="en-US" sz="4100" b="1" dirty="0" smtClean="0">
                <a:solidFill>
                  <a:prstClr val="black"/>
                </a:solidFill>
                <a:latin typeface="+mj-ea"/>
                <a:ea typeface="+mj-ea"/>
              </a:rPr>
              <a:t>，列強欲在</a:t>
            </a:r>
            <a:r>
              <a:rPr lang="zh-TW" altLang="en-US" sz="4100" b="1" dirty="0">
                <a:solidFill>
                  <a:prstClr val="black"/>
                </a:solidFill>
                <a:latin typeface="+mj-ea"/>
                <a:ea typeface="+mj-ea"/>
              </a:rPr>
              <a:t>遠東建立海軍的根據地</a:t>
            </a:r>
            <a:r>
              <a:rPr lang="zh-TW" altLang="en-US" sz="4100" b="1" dirty="0" smtClean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r>
              <a:rPr lang="zh-TW" altLang="en-US" sz="3600" b="1" dirty="0">
                <a:hlinkClick r:id="rId2"/>
              </a:rPr>
              <a:t>想找茶？來天龍國找我吧</a:t>
            </a:r>
            <a:endParaRPr lang="en-US" altLang="zh-TW" sz="4100" b="1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lvl="0" defTabSz="914400" fontAlgn="base">
              <a:lnSpc>
                <a:spcPct val="120000"/>
              </a:lnSpc>
              <a:spcBef>
                <a:spcPts val="768"/>
              </a:spcBef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4100" b="1" dirty="0" smtClean="0">
                <a:solidFill>
                  <a:prstClr val="black"/>
                </a:solidFill>
                <a:latin typeface="+mj-ea"/>
                <a:ea typeface="+mj-ea"/>
              </a:rPr>
              <a:t>清廷在兩</a:t>
            </a:r>
            <a:r>
              <a:rPr lang="zh-TW" altLang="en-US" sz="4100" b="1" dirty="0">
                <a:solidFill>
                  <a:prstClr val="black"/>
                </a:solidFill>
                <a:latin typeface="+mj-ea"/>
                <a:ea typeface="+mj-ea"/>
              </a:rPr>
              <a:t>次英法</a:t>
            </a:r>
            <a:r>
              <a:rPr lang="zh-TW" altLang="en-US" sz="4100" b="1" dirty="0" smtClean="0">
                <a:solidFill>
                  <a:prstClr val="black"/>
                </a:solidFill>
                <a:latin typeface="+mj-ea"/>
                <a:ea typeface="+mj-ea"/>
              </a:rPr>
              <a:t>聯軍失敗，分別</a:t>
            </a:r>
            <a:r>
              <a:rPr lang="zh-TW" altLang="en-US" sz="4100" b="1" dirty="0">
                <a:solidFill>
                  <a:prstClr val="black"/>
                </a:solidFill>
                <a:latin typeface="+mj-ea"/>
                <a:ea typeface="+mj-ea"/>
              </a:rPr>
              <a:t>簽訂天津條約（</a:t>
            </a:r>
            <a:r>
              <a:rPr lang="en-US" altLang="zh-TW" sz="4100" b="1" dirty="0">
                <a:solidFill>
                  <a:prstClr val="black"/>
                </a:solidFill>
                <a:latin typeface="+mj-ea"/>
                <a:ea typeface="+mj-ea"/>
              </a:rPr>
              <a:t>1858</a:t>
            </a:r>
            <a:r>
              <a:rPr lang="zh-TW" altLang="en-US" sz="4100" b="1" dirty="0">
                <a:solidFill>
                  <a:prstClr val="black"/>
                </a:solidFill>
                <a:latin typeface="+mj-ea"/>
                <a:ea typeface="+mj-ea"/>
              </a:rPr>
              <a:t>）北京條約（</a:t>
            </a:r>
            <a:r>
              <a:rPr lang="en-US" altLang="zh-TW" sz="4100" b="1" dirty="0">
                <a:solidFill>
                  <a:prstClr val="black"/>
                </a:solidFill>
                <a:latin typeface="+mj-ea"/>
                <a:ea typeface="+mj-ea"/>
              </a:rPr>
              <a:t>1860</a:t>
            </a:r>
            <a:r>
              <a:rPr lang="zh-TW" altLang="en-US" sz="4100" b="1" dirty="0" smtClean="0">
                <a:solidFill>
                  <a:prstClr val="black"/>
                </a:solidFill>
                <a:latin typeface="+mj-ea"/>
                <a:ea typeface="+mj-ea"/>
              </a:rPr>
              <a:t>），臺灣被迫開</a:t>
            </a:r>
            <a:r>
              <a:rPr lang="zh-TW" altLang="en-US" sz="4100" b="1" dirty="0">
                <a:solidFill>
                  <a:prstClr val="black"/>
                </a:solidFill>
                <a:latin typeface="+mj-ea"/>
                <a:ea typeface="+mj-ea"/>
              </a:rPr>
              <a:t>安平、</a:t>
            </a:r>
            <a:r>
              <a:rPr lang="zh-TW" altLang="en-US" sz="4100" b="1" dirty="0" smtClean="0">
                <a:solidFill>
                  <a:prstClr val="black"/>
                </a:solidFill>
                <a:latin typeface="+mj-ea"/>
                <a:ea typeface="+mj-ea"/>
              </a:rPr>
              <a:t>淡水（正口）、</a:t>
            </a:r>
            <a:r>
              <a:rPr lang="zh-TW" altLang="en-US" sz="4100" b="1" dirty="0">
                <a:solidFill>
                  <a:prstClr val="black"/>
                </a:solidFill>
                <a:latin typeface="+mj-ea"/>
                <a:ea typeface="+mj-ea"/>
              </a:rPr>
              <a:t>雞籠、打</a:t>
            </a:r>
            <a:r>
              <a:rPr lang="zh-TW" altLang="en-US" sz="4100" b="1" dirty="0" smtClean="0">
                <a:solidFill>
                  <a:prstClr val="black"/>
                </a:solidFill>
                <a:latin typeface="+mj-ea"/>
                <a:ea typeface="+mj-ea"/>
              </a:rPr>
              <a:t>狗四</a:t>
            </a:r>
            <a:r>
              <a:rPr lang="zh-TW" altLang="en-US" sz="4100" b="1" dirty="0">
                <a:solidFill>
                  <a:prstClr val="black"/>
                </a:solidFill>
                <a:latin typeface="+mj-ea"/>
                <a:ea typeface="+mj-ea"/>
              </a:rPr>
              <a:t>個港口。</a:t>
            </a:r>
            <a:endParaRPr lang="en-US" altLang="zh-TW" sz="41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365125" lvl="0" indent="-457200" defTabSz="914400" fontAlgn="base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D16349"/>
              </a:buClr>
              <a:buSzPct val="68000"/>
              <a:buFont typeface="Wingdings 3" pitchFamily="18" charset="2"/>
              <a:buChar char=""/>
            </a:pPr>
            <a:endParaRPr lang="zh-TW" altLang="en-US" sz="3800" b="1" dirty="0">
              <a:solidFill>
                <a:prstClr val="black"/>
              </a:solidFill>
              <a:latin typeface="+mn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735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AutoShape 4" descr="http://photo.pchome.com.tw/s12/a/7/a7669/book64/p125552016270.jpg"/>
          <p:cNvSpPr>
            <a:spLocks noChangeAspect="1" noChangeArrowheads="1"/>
          </p:cNvSpPr>
          <p:nvPr/>
        </p:nvSpPr>
        <p:spPr bwMode="auto">
          <a:xfrm>
            <a:off x="120650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1pPr>
            <a:lvl2pPr marL="742950" indent="-285750" eaLnBrk="0" hangingPunct="0">
              <a:spcBef>
                <a:spcPts val="325"/>
              </a:spcBef>
              <a:buClr>
                <a:schemeClr val="accent1"/>
              </a:buClr>
              <a:buFont typeface="Verdana" pitchFamily="34" charset="0"/>
              <a:buChar char="◦"/>
              <a:defRPr sz="2300"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2pPr>
            <a:lvl3pPr marL="1143000" indent="-228600" eaLnBrk="0" hangingPunct="0">
              <a:spcBef>
                <a:spcPts val="350"/>
              </a:spcBef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3pPr>
            <a:lvl4pPr marL="1600200" indent="-228600" eaLnBrk="0" hangingPunct="0">
              <a:spcBef>
                <a:spcPts val="350"/>
              </a:spcBef>
              <a:buClr>
                <a:schemeClr val="accent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4pPr>
            <a:lvl5pPr marL="2057400" indent="-228600" eaLnBrk="0" hangingPunct="0">
              <a:spcBef>
                <a:spcPts val="350"/>
              </a:spcBef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TW" altLang="en-US" sz="1800" smtClean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pic>
        <p:nvPicPr>
          <p:cNvPr id="101380" name="Picture 6" descr="http://link.photo.pchome.com.tw/s11/a7669/64/125552016270/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27538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2" name="文字方塊 8"/>
          <p:cNvSpPr txBox="1">
            <a:spLocks noChangeArrowheads="1"/>
          </p:cNvSpPr>
          <p:nvPr/>
        </p:nvSpPr>
        <p:spPr bwMode="auto">
          <a:xfrm>
            <a:off x="3129306" y="7937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1pPr>
            <a:lvl2pPr marL="742950" indent="-285750" eaLnBrk="0" hangingPunct="0">
              <a:spcBef>
                <a:spcPts val="325"/>
              </a:spcBef>
              <a:buClr>
                <a:schemeClr val="accent1"/>
              </a:buClr>
              <a:buFont typeface="Verdana" pitchFamily="34" charset="0"/>
              <a:buChar char="◦"/>
              <a:defRPr sz="2300"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2pPr>
            <a:lvl3pPr marL="1143000" indent="-228600" eaLnBrk="0" hangingPunct="0">
              <a:spcBef>
                <a:spcPts val="350"/>
              </a:spcBef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3pPr>
            <a:lvl4pPr marL="1600200" indent="-228600" eaLnBrk="0" hangingPunct="0">
              <a:spcBef>
                <a:spcPts val="350"/>
              </a:spcBef>
              <a:buClr>
                <a:schemeClr val="accent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4pPr>
            <a:lvl5pPr marL="2057400" indent="-228600" eaLnBrk="0" hangingPunct="0">
              <a:spcBef>
                <a:spcPts val="350"/>
              </a:spcBef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  <a:ea typeface="微軟正黑體" pitchFamily="34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理學堂大書院</a:t>
            </a:r>
            <a:endParaRPr kumimoji="1" lang="en-US" altLang="zh-TW" sz="3200" b="1" dirty="0" smtClean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745" y="761378"/>
            <a:ext cx="4572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7020272" y="116632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dirty="0">
                <a:solidFill>
                  <a:prstClr val="black"/>
                </a:solidFill>
                <a:latin typeface="Verdana"/>
              </a:rPr>
              <a:t>鬍鬚番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125"/>
            <a:ext cx="9144000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118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" y="116632"/>
            <a:ext cx="9099550" cy="593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01809" y="6060024"/>
            <a:ext cx="8800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latin typeface="+mj-ea"/>
                <a:ea typeface="+mj-ea"/>
              </a:rPr>
              <a:t>馬偕</a:t>
            </a:r>
            <a:r>
              <a:rPr lang="zh-TW" altLang="en-US" sz="2800" b="1" dirty="0">
                <a:latin typeface="+mj-ea"/>
                <a:ea typeface="+mj-ea"/>
              </a:rPr>
              <a:t>博士於淡水牛津學堂</a:t>
            </a:r>
            <a:r>
              <a:rPr lang="en-US" altLang="zh-TW" sz="2800" b="1" dirty="0">
                <a:latin typeface="+mj-ea"/>
                <a:ea typeface="+mj-ea"/>
              </a:rPr>
              <a:t>(Oxford College)</a:t>
            </a:r>
            <a:r>
              <a:rPr lang="zh-TW" altLang="en-US" sz="2800" b="1" dirty="0">
                <a:latin typeface="+mj-ea"/>
                <a:ea typeface="+mj-ea"/>
              </a:rPr>
              <a:t>前合影</a:t>
            </a:r>
            <a:r>
              <a:rPr lang="zh-TW" altLang="en-US" sz="2800" b="1" dirty="0" smtClean="0">
                <a:latin typeface="+mj-ea"/>
                <a:ea typeface="+mj-ea"/>
              </a:rPr>
              <a:t>留念</a:t>
            </a:r>
            <a:endParaRPr lang="zh-TW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51983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</a:rPr>
              <a:t>天主教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西班牙裔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道明會</a:t>
            </a: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教士，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郭德剛（</a:t>
            </a:r>
            <a:r>
              <a:rPr lang="en-US" altLang="zh-TW" sz="3200" b="1" dirty="0">
                <a:solidFill>
                  <a:schemeClr val="tx1"/>
                </a:solidFill>
                <a:latin typeface="+mn-ea"/>
              </a:rPr>
              <a:t>Fernando </a:t>
            </a:r>
            <a:r>
              <a:rPr lang="en-US" altLang="zh-TW" sz="3200" b="1" dirty="0" err="1">
                <a:solidFill>
                  <a:schemeClr val="tx1"/>
                </a:solidFill>
                <a:latin typeface="+mn-ea"/>
              </a:rPr>
              <a:t>Sainz</a:t>
            </a:r>
            <a:r>
              <a:rPr lang="zh-TW" altLang="en-US" sz="3200" b="1" dirty="0">
                <a:solidFill>
                  <a:schemeClr val="tx1"/>
                </a:solidFill>
                <a:latin typeface="+mn-ea"/>
              </a:rPr>
              <a:t>）</a:t>
            </a: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為</a:t>
            </a:r>
            <a:r>
              <a:rPr lang="zh-TW" altLang="zh-TW" sz="3200" b="1" dirty="0">
                <a:solidFill>
                  <a:schemeClr val="tx1"/>
                </a:solidFill>
                <a:latin typeface="+mn-ea"/>
              </a:rPr>
              <a:t>最早</a:t>
            </a: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到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台灣</a:t>
            </a: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的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天主教傳教士</a:t>
            </a: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之</a:t>
            </a:r>
            <a:r>
              <a:rPr lang="zh-TW" altLang="zh-TW" sz="3200" b="1" dirty="0">
                <a:solidFill>
                  <a:schemeClr val="tx1"/>
                </a:solidFill>
                <a:latin typeface="+mn-ea"/>
              </a:rPr>
              <a:t>一</a:t>
            </a: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1859年抵達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打狗</a:t>
            </a: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，同年年底建立</a:t>
            </a:r>
            <a:r>
              <a:rPr lang="zh-TW" altLang="zh-TW" sz="3200" b="1" dirty="0">
                <a:solidFill>
                  <a:schemeClr val="tx1"/>
                </a:solidFill>
                <a:latin typeface="+mn-ea"/>
              </a:rPr>
              <a:t>傳教所</a:t>
            </a: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即</a:t>
            </a: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為</a:t>
            </a:r>
            <a:r>
              <a:rPr lang="zh-TW" altLang="zh-TW" sz="3200" b="1" dirty="0">
                <a:solidFill>
                  <a:schemeClr val="tx1"/>
                </a:solidFill>
                <a:latin typeface="+mn-ea"/>
              </a:rPr>
              <a:t>後來</a:t>
            </a: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的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玫瑰聖母主教座堂</a:t>
            </a: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1863</a:t>
            </a:r>
            <a:r>
              <a:rPr lang="zh-TW" altLang="zh-TW" sz="3200" b="1" dirty="0">
                <a:solidFill>
                  <a:schemeClr val="tx1"/>
                </a:solidFill>
                <a:latin typeface="+mn-ea"/>
              </a:rPr>
              <a:t>年底</a:t>
            </a: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，前往今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屏東縣</a:t>
            </a: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的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萬金庄</a:t>
            </a: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平埔</a:t>
            </a:r>
            <a:r>
              <a:rPr lang="zh-TW" altLang="zh-TW" sz="3200" b="1" dirty="0">
                <a:solidFill>
                  <a:schemeClr val="tx1"/>
                </a:solidFill>
                <a:latin typeface="+mn-ea"/>
              </a:rPr>
              <a:t>番社傳教</a:t>
            </a: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，建立萬</a:t>
            </a:r>
            <a:r>
              <a:rPr lang="zh-TW" altLang="zh-TW" sz="3200" b="1" dirty="0">
                <a:solidFill>
                  <a:schemeClr val="tx1"/>
                </a:solidFill>
                <a:latin typeface="+mn-ea"/>
              </a:rPr>
              <a:t>金天主堂的前身</a:t>
            </a: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tx1"/>
              </a:solidFill>
              <a:latin typeface="+mn-ea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1864年</a:t>
            </a:r>
            <a:r>
              <a:rPr lang="zh-TW" altLang="zh-TW" sz="3200" b="1" dirty="0">
                <a:solidFill>
                  <a:schemeClr val="tx1"/>
                </a:solidFill>
                <a:latin typeface="+mn-ea"/>
              </a:rPr>
              <a:t>設立溝仔墘教堂</a:t>
            </a: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。在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台南</a:t>
            </a: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建立</a:t>
            </a:r>
            <a:r>
              <a:rPr lang="zh-TW" altLang="zh-TW" sz="3200" b="1" dirty="0">
                <a:solidFill>
                  <a:schemeClr val="tx1"/>
                </a:solidFill>
                <a:latin typeface="+mn-ea"/>
              </a:rPr>
              <a:t>了天主堂和育嬰堂，也曾</a:t>
            </a: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前往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噶瑪蘭</a:t>
            </a: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和</a:t>
            </a:r>
            <a:r>
              <a:rPr lang="zh-TW" altLang="en-US" sz="3200" b="1" dirty="0" smtClean="0">
                <a:solidFill>
                  <a:schemeClr val="tx1"/>
                </a:solidFill>
                <a:latin typeface="+mn-ea"/>
              </a:rPr>
              <a:t>雞籠</a:t>
            </a:r>
            <a:r>
              <a:rPr lang="zh-TW" altLang="zh-TW" sz="3200" b="1" dirty="0" smtClean="0">
                <a:solidFill>
                  <a:schemeClr val="tx1"/>
                </a:solidFill>
                <a:latin typeface="+mn-ea"/>
              </a:rPr>
              <a:t>傳教</a:t>
            </a:r>
            <a:r>
              <a:rPr lang="zh-TW" altLang="zh-TW" sz="3200" b="1" dirty="0">
                <a:solidFill>
                  <a:schemeClr val="tx1"/>
                </a:solidFill>
                <a:latin typeface="+mn-ea"/>
              </a:rPr>
              <a:t>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704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82" y="1609405"/>
            <a:ext cx="8096250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-312981"/>
            <a:ext cx="5123360" cy="72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702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100" b="1" dirty="0" smtClean="0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臺灣三寶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07361"/>
            <a:ext cx="9144000" cy="5050639"/>
          </a:xfrm>
        </p:spPr>
        <p:txBody>
          <a:bodyPr anchor="t">
            <a:normAutofit/>
          </a:bodyPr>
          <a:lstStyle/>
          <a:p>
            <a:pPr lvl="0" defTabSz="914400" fontAlgn="base">
              <a:spcBef>
                <a:spcPts val="768"/>
              </a:spcBef>
              <a:spcAft>
                <a:spcPct val="0"/>
              </a:spcAft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開港後臺灣對外出口主要項目，依序是茶、糖、樟腦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768"/>
              </a:spcBef>
              <a:spcAft>
                <a:spcPct val="0"/>
              </a:spcAft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進口商品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則以鴉片最受注目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768"/>
              </a:spcBef>
              <a:spcAft>
                <a:spcPct val="0"/>
              </a:spcAft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茶葉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輸出佔當時輸出總額的一半以上，北部通商口岸（淡水、基隆）的貿易額逐年增加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768"/>
              </a:spcBef>
              <a:spcAft>
                <a:spcPct val="0"/>
              </a:spcAft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茶葉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的附加價值較高，茶農受剝削較少，因此茶農生活與消費能力也比南部的農戶為佳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defTabSz="914400" fontAlgn="base">
              <a:spcBef>
                <a:spcPts val="768"/>
              </a:spcBef>
              <a:spcAft>
                <a:spcPct val="0"/>
              </a:spcAft>
              <a:buClr>
                <a:srgbClr val="FF0000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TW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『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想找茶？來天龍國找我吧！</a:t>
            </a:r>
            <a:r>
              <a:rPr lang="en-US" altLang="zh-TW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』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121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ZYL81-2-77"/>
          <p:cNvPicPr>
            <a:picLocks noChangeAspect="1" noChangeArrowheads="1"/>
          </p:cNvPicPr>
          <p:nvPr/>
        </p:nvPicPr>
        <p:blipFill>
          <a:blip r:embed="rId2"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9" y="1773238"/>
            <a:ext cx="4033837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ZYL81-2-78"/>
          <p:cNvPicPr>
            <a:picLocks noChangeAspect="1" noChangeArrowheads="1"/>
          </p:cNvPicPr>
          <p:nvPr/>
        </p:nvPicPr>
        <p:blipFill>
          <a:blip r:embed="rId3">
            <a:lum bright="-1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773238"/>
            <a:ext cx="4716462" cy="337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0956" y="981073"/>
            <a:ext cx="4095750" cy="5191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軟正黑體" panose="020B0604030504040204" pitchFamily="34" charset="-120"/>
              </a:rPr>
              <a:t>淡水、打狗貿易淨值比較</a:t>
            </a:r>
          </a:p>
        </p:txBody>
      </p:sp>
      <p:sp>
        <p:nvSpPr>
          <p:cNvPr id="2" name="矩形 1"/>
          <p:cNvSpPr/>
          <p:nvPr/>
        </p:nvSpPr>
        <p:spPr>
          <a:xfrm>
            <a:off x="4190941" y="981074"/>
            <a:ext cx="4903907" cy="58477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軟正黑體" panose="020B0604030504040204" pitchFamily="34" charset="-120"/>
              </a:rPr>
              <a:t>茶、糖 、樟腦出口值比較 </a:t>
            </a:r>
          </a:p>
        </p:txBody>
      </p:sp>
      <p:sp>
        <p:nvSpPr>
          <p:cNvPr id="6" name="矩形 5"/>
          <p:cNvSpPr/>
          <p:nvPr/>
        </p:nvSpPr>
        <p:spPr>
          <a:xfrm>
            <a:off x="3051233" y="5661248"/>
            <a:ext cx="42611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4400" b="1" dirty="0">
                <a:solidFill>
                  <a:prstClr val="black"/>
                </a:solidFill>
                <a:latin typeface="微軟正黑體"/>
              </a:rPr>
              <a:t>(1868~1895</a:t>
            </a:r>
            <a:r>
              <a:rPr kumimoji="1" lang="zh-TW" altLang="en-US" sz="4400" b="1" dirty="0">
                <a:solidFill>
                  <a:prstClr val="black"/>
                </a:solidFill>
                <a:latin typeface="微軟正黑體"/>
              </a:rPr>
              <a:t>年</a:t>
            </a:r>
            <a:r>
              <a:rPr kumimoji="1" lang="en-US" altLang="zh-TW" sz="4400" b="1" dirty="0">
                <a:solidFill>
                  <a:prstClr val="black"/>
                </a:solidFill>
                <a:latin typeface="微軟正黑體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126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pring">
  <a:themeElements>
    <a:clrScheme name="行雲流水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匯合">
  <a:themeElements>
    <a:clrScheme name="市鎮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匯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匯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pring">
  <a:themeElements>
    <a:clrScheme name="茅草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Spring">
  <a:themeElements>
    <a:clrScheme name="行雲流水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市鎮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</a:themeOverride>
</file>

<file path=ppt/theme/themeOverride2.xml><?xml version="1.0" encoding="utf-8"?>
<a:themeOverride xmlns:a="http://schemas.openxmlformats.org/drawingml/2006/main">
  <a:clrScheme name="市鎮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</a:themeOverride>
</file>

<file path=ppt/theme/themeOverride3.xml><?xml version="1.0" encoding="utf-8"?>
<a:themeOverride xmlns:a="http://schemas.openxmlformats.org/drawingml/2006/main">
  <a:clrScheme name="市鎮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</a:themeOverride>
</file>

<file path=ppt/theme/themeOverride4.xml><?xml version="1.0" encoding="utf-8"?>
<a:themeOverride xmlns:a="http://schemas.openxmlformats.org/drawingml/2006/main">
  <a:clrScheme name="市鎮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58ADC3D3BFE6C14A869A1FDD22FBAB18" ma:contentTypeVersion="2" ma:contentTypeDescription="建立新的文件。" ma:contentTypeScope="" ma:versionID="3146430f5c17f430e29c1f39f593810a">
  <xsd:schema xmlns:xsd="http://www.w3.org/2001/XMLSchema" xmlns:xs="http://www.w3.org/2001/XMLSchema" xmlns:p="http://schemas.microsoft.com/office/2006/metadata/properties" xmlns:ns2="36aeb181-a1b9-43c7-bbdf-d56f153fdf66" targetNamespace="http://schemas.microsoft.com/office/2006/metadata/properties" ma:root="true" ma:fieldsID="f92fbcdee5b3fd015f95fb11e8012896" ns2:_="">
    <xsd:import namespace="36aeb181-a1b9-43c7-bbdf-d56f153fdf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aeb181-a1b9-43c7-bbdf-d56f153fdf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CE3863F-334A-4D3D-9E30-D1BDDC4A1C88}"/>
</file>

<file path=customXml/itemProps2.xml><?xml version="1.0" encoding="utf-8"?>
<ds:datastoreItem xmlns:ds="http://schemas.openxmlformats.org/officeDocument/2006/customXml" ds:itemID="{A31638F8-25AE-4307-82BA-75CFA67CFB09}"/>
</file>

<file path=customXml/itemProps3.xml><?xml version="1.0" encoding="utf-8"?>
<ds:datastoreItem xmlns:ds="http://schemas.openxmlformats.org/officeDocument/2006/customXml" ds:itemID="{5B470B29-B7DB-4AE4-A55C-21434C8208F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1933</TotalTime>
  <Words>3929</Words>
  <Application>Microsoft Office PowerPoint</Application>
  <PresentationFormat>如螢幕大小 (4:3)</PresentationFormat>
  <Paragraphs>232</Paragraphs>
  <Slides>73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73</vt:i4>
      </vt:variant>
    </vt:vector>
  </HeadingPairs>
  <TitlesOfParts>
    <vt:vector size="92" baseType="lpstr">
      <vt:lpstr>DFLiShu-W3-HK-BF-Identity-H</vt:lpstr>
      <vt:lpstr>Gotham-book</vt:lpstr>
      <vt:lpstr>華康宗楷體W7(P)</vt:lpstr>
      <vt:lpstr>微軟正黑體</vt:lpstr>
      <vt:lpstr>新細明體</vt:lpstr>
      <vt:lpstr>Arial</vt:lpstr>
      <vt:lpstr>Courier New</vt:lpstr>
      <vt:lpstr>helvetica</vt:lpstr>
      <vt:lpstr>Lucida Sans Unicode</vt:lpstr>
      <vt:lpstr>Times New Roman</vt:lpstr>
      <vt:lpstr>Trebuchet MS</vt:lpstr>
      <vt:lpstr>Verdana</vt:lpstr>
      <vt:lpstr>Wingdings</vt:lpstr>
      <vt:lpstr>Wingdings 2</vt:lpstr>
      <vt:lpstr>Wingdings 3</vt:lpstr>
      <vt:lpstr>Spring</vt:lpstr>
      <vt:lpstr>1_匯合</vt:lpstr>
      <vt:lpstr>1_Spring</vt:lpstr>
      <vt:lpstr>2_Spring</vt:lpstr>
      <vt:lpstr>臺灣開發史</vt:lpstr>
      <vt:lpstr>鴉片戰爭（1839~1842）與臺灣</vt:lpstr>
      <vt:lpstr>PowerPoint 簡報</vt:lpstr>
      <vt:lpstr>基隆二沙灣砲台</vt:lpstr>
      <vt:lpstr>PowerPoint 簡報</vt:lpstr>
      <vt:lpstr>列強對臺灣的覬覦</vt:lpstr>
      <vt:lpstr>開港通商的背景</vt:lpstr>
      <vt:lpstr>臺灣三寶</vt:lpstr>
      <vt:lpstr>PowerPoint 簡報</vt:lpstr>
      <vt:lpstr>臺灣茶之父---約翰．都德</vt:lpstr>
      <vt:lpstr>PowerPoint 簡報</vt:lpstr>
      <vt:lpstr>PowerPoint 簡報</vt:lpstr>
      <vt:lpstr>PowerPoint 簡報</vt:lpstr>
      <vt:lpstr>PowerPoint 簡報</vt:lpstr>
      <vt:lpstr>樟腦</vt:lpstr>
      <vt:lpstr>製樟腦的艱辛</vt:lpstr>
      <vt:lpstr>腦丁</vt:lpstr>
      <vt:lpstr>PowerPoint 簡報</vt:lpstr>
      <vt:lpstr>PowerPoint 簡報</vt:lpstr>
      <vt:lpstr>PowerPoint 簡報</vt:lpstr>
      <vt:lpstr>PowerPoint 簡報</vt:lpstr>
      <vt:lpstr>轉作與土地利用</vt:lpstr>
      <vt:lpstr>PowerPoint 簡報</vt:lpstr>
      <vt:lpstr>PowerPoint 簡報</vt:lpstr>
      <vt:lpstr>開港後臺灣的轉變</vt:lpstr>
      <vt:lpstr>領事館、海關、洋行</vt:lpstr>
      <vt:lpstr>海關與領事</vt:lpstr>
      <vt:lpstr>PowerPoint 簡報</vt:lpstr>
      <vt:lpstr>PowerPoint 簡報</vt:lpstr>
      <vt:lpstr>PowerPoint 簡報</vt:lpstr>
      <vt:lpstr>洋行與洋商</vt:lpstr>
      <vt:lpstr>PowerPoint 簡報</vt:lpstr>
      <vt:lpstr>PowerPoint 簡報</vt:lpstr>
      <vt:lpstr>PowerPoint 簡報</vt:lpstr>
      <vt:lpstr>人民生活與消費</vt:lpstr>
      <vt:lpstr>社會的轉變</vt:lpstr>
      <vt:lpstr>買辦與豪紳</vt:lpstr>
      <vt:lpstr>李春生（1838~1924）</vt:lpstr>
      <vt:lpstr>PowerPoint 簡報</vt:lpstr>
      <vt:lpstr>PowerPoint 簡報</vt:lpstr>
      <vt:lpstr>陳福謙（1834~1882）</vt:lpstr>
      <vt:lpstr>新興市鎮與港市</vt:lpstr>
      <vt:lpstr>PowerPoint 簡報</vt:lpstr>
      <vt:lpstr>PowerPoint 簡報</vt:lpstr>
      <vt:lpstr>PowerPoint 簡報</vt:lpstr>
      <vt:lpstr>清末時期台灣最大的港市—淡水</vt:lpstr>
      <vt:lpstr>西方文化的衝擊</vt:lpstr>
      <vt:lpstr>南部英格蘭長老教會</vt:lpstr>
      <vt:lpstr>馬雅各府城行醫</vt:lpstr>
      <vt:lpstr>PowerPoint 簡報</vt:lpstr>
      <vt:lpstr>馬雅各</vt:lpstr>
      <vt:lpstr>PowerPoint 簡報</vt:lpstr>
      <vt:lpstr>甘為霖(1841-1921)</vt:lpstr>
      <vt:lpstr>甘為霖</vt:lpstr>
      <vt:lpstr>英國長老教會的成就</vt:lpstr>
      <vt:lpstr>PowerPoint 簡報</vt:lpstr>
      <vt:lpstr>PowerPoint 簡報</vt:lpstr>
      <vt:lpstr>PowerPoint 簡報</vt:lpstr>
      <vt:lpstr>蘭大衛（ 1870-1957 ）</vt:lpstr>
      <vt:lpstr>PowerPoint 簡報</vt:lpstr>
      <vt:lpstr>PowerPoint 簡報</vt:lpstr>
      <vt:lpstr>PowerPoint 簡報</vt:lpstr>
      <vt:lpstr>馬偕</vt:lpstr>
      <vt:lpstr>馬偕家族</vt:lpstr>
      <vt:lpstr>馬偕醫院</vt:lpstr>
      <vt:lpstr>PowerPoint 簡報</vt:lpstr>
      <vt:lpstr>PowerPoint 簡報</vt:lpstr>
      <vt:lpstr>PowerPoint 簡報</vt:lpstr>
      <vt:lpstr>北台灣的教育發展</vt:lpstr>
      <vt:lpstr>PowerPoint 簡報</vt:lpstr>
      <vt:lpstr>PowerPoint 簡報</vt:lpstr>
      <vt:lpstr>天主教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臺灣開發史</dc:title>
  <dc:creator>User</dc:creator>
  <cp:lastModifiedBy>User</cp:lastModifiedBy>
  <cp:revision>190</cp:revision>
  <dcterms:created xsi:type="dcterms:W3CDTF">2015-03-06T01:52:46Z</dcterms:created>
  <dcterms:modified xsi:type="dcterms:W3CDTF">2020-12-27T05:51:43Z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0x01010058ADC3D3BFE6C14A869A1FDD22FBAB18</vt:lpwstr>
  </property>
</Properties>
</file>